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9" r:id="rId4"/>
    <p:sldId id="261" r:id="rId5"/>
    <p:sldId id="263" r:id="rId6"/>
    <p:sldId id="267" r:id="rId7"/>
    <p:sldId id="282" r:id="rId8"/>
    <p:sldId id="265" r:id="rId9"/>
    <p:sldId id="278" r:id="rId10"/>
    <p:sldId id="268" r:id="rId11"/>
    <p:sldId id="270" r:id="rId12"/>
    <p:sldId id="272" r:id="rId13"/>
    <p:sldId id="271" r:id="rId14"/>
    <p:sldId id="274" r:id="rId15"/>
    <p:sldId id="279" r:id="rId16"/>
    <p:sldId id="281" r:id="rId17"/>
    <p:sldId id="280" r:id="rId18"/>
    <p:sldId id="276" r:id="rId19"/>
    <p:sldId id="283" r:id="rId20"/>
    <p:sldId id="266" r:id="rId21"/>
    <p:sldId id="277" r:id="rId22"/>
    <p:sldId id="260" r:id="rId23"/>
  </p:sldIdLst>
  <p:sldSz cx="12192000" cy="6858000"/>
  <p:notesSz cx="6858000" cy="9144000"/>
  <p:embeddedFontLst>
    <p:embeddedFont>
      <p:font typeface="Lexend SemiBold" panose="020B0604020202020204" charset="0"/>
      <p:regular r:id="rId25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h4tE89pjQkKKFr7aeBgCGT1noE2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2009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80594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67159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61621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1645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91799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55619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27506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90859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0814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03647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09451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74307d2ee5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274307d2ee5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6767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7609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8397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9728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5863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5980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emf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7.png"/><Relationship Id="rId9" Type="http://schemas.openxmlformats.org/officeDocument/2006/relationships/image" Target="../media/image29.png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4135238" y="-1198763"/>
            <a:ext cx="6435951" cy="9677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1554414" y="-1554412"/>
            <a:ext cx="6567274" cy="967609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1674700" y="1511275"/>
            <a:ext cx="6326700" cy="19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400" b="1" i="0" u="none" strike="noStrike" cap="non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Добро пожаловать!</a:t>
            </a:r>
            <a:endParaRPr sz="2800"/>
          </a:p>
        </p:txBody>
      </p:sp>
      <p:sp>
        <p:nvSpPr>
          <p:cNvPr id="91" name="Google Shape;91;p1"/>
          <p:cNvSpPr txBox="1"/>
          <p:nvPr/>
        </p:nvSpPr>
        <p:spPr>
          <a:xfrm>
            <a:off x="479725" y="3858788"/>
            <a:ext cx="106995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dirty="0">
                <a:solidFill>
                  <a:srgbClr val="4C1130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В Тихоокеанскую школу лабораторной гистотехнологии</a:t>
            </a:r>
            <a:endParaRPr sz="2100" dirty="0">
              <a:solidFill>
                <a:srgbClr val="4C1130"/>
              </a:solidFill>
              <a:latin typeface="Lexend SemiBold"/>
              <a:ea typeface="Lexend SemiBold"/>
              <a:cs typeface="Lexend SemiBold"/>
              <a:sym typeface="Lexend SemiBol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dirty="0">
                <a:solidFill>
                  <a:srgbClr val="4C1130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Современные подходы к диагностике онкологических и сердечно-сосудистых заболеваний</a:t>
            </a:r>
            <a:endParaRPr sz="2100" dirty="0">
              <a:solidFill>
                <a:srgbClr val="4C1130"/>
              </a:solidFill>
              <a:latin typeface="Lexend SemiBold"/>
              <a:ea typeface="Lexend SemiBold"/>
              <a:cs typeface="Lexend SemiBold"/>
              <a:sym typeface="Lexend SemiBold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4199425" y="5636225"/>
            <a:ext cx="3260100" cy="5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>
                <a:solidFill>
                  <a:srgbClr val="674EA7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г. Владивосток </a:t>
            </a:r>
            <a:r>
              <a:rPr lang="ru-RU" sz="1700">
                <a:solidFill>
                  <a:srgbClr val="674EA7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2023 </a:t>
            </a:r>
            <a:r>
              <a:rPr lang="ru-RU" sz="2100">
                <a:solidFill>
                  <a:srgbClr val="674EA7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год</a:t>
            </a:r>
            <a:endParaRPr sz="2100">
              <a:solidFill>
                <a:srgbClr val="674EA7"/>
              </a:solidFill>
              <a:latin typeface="Lexend SemiBold"/>
              <a:ea typeface="Lexend SemiBold"/>
              <a:cs typeface="Lexend SemiBold"/>
              <a:sym typeface="Lexend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674EA7"/>
              </a:solidFill>
              <a:latin typeface="Lexend SemiBold"/>
              <a:ea typeface="Lexend SemiBold"/>
              <a:cs typeface="Lexend SemiBold"/>
              <a:sym typeface="Lexend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674EA7"/>
              </a:solidFill>
              <a:latin typeface="Lexend SemiBold"/>
              <a:ea typeface="Lexend SemiBold"/>
              <a:cs typeface="Lexend SemiBold"/>
              <a:sym typeface="Lexend SemiBold"/>
            </a:endParaRPr>
          </a:p>
        </p:txBody>
      </p:sp>
      <p:pic>
        <p:nvPicPr>
          <p:cNvPr id="93" name="Google Shape;93;p1" descr="Безымянный-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29975" y="951125"/>
            <a:ext cx="3011450" cy="26743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/>
          <p:nvPr/>
        </p:nvSpPr>
        <p:spPr>
          <a:xfrm>
            <a:off x="5556739" y="49639"/>
            <a:ext cx="6027000" cy="18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www.Histotechnology.ru</a:t>
            </a:r>
            <a:endParaRPr sz="4000">
              <a:solidFill>
                <a:schemeClr val="accent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400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000">
              <a:solidFill>
                <a:schemeClr val="accent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4"/>
          <p:cNvPicPr preferRelativeResize="0"/>
          <p:nvPr/>
        </p:nvPicPr>
        <p:blipFill rotWithShape="1">
          <a:blip r:embed="rId3">
            <a:alphaModFix/>
          </a:blip>
          <a:srcRect l="5464" b="15739"/>
          <a:stretch/>
        </p:blipFill>
        <p:spPr>
          <a:xfrm rot="-5400000">
            <a:off x="5378838" y="64512"/>
            <a:ext cx="5881375" cy="7723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/>
          <p:cNvPicPr preferRelativeResize="0"/>
          <p:nvPr/>
        </p:nvPicPr>
        <p:blipFill rotWithShape="1">
          <a:blip r:embed="rId4">
            <a:alphaModFix/>
          </a:blip>
          <a:srcRect t="17965" r="7183"/>
          <a:stretch/>
        </p:blipFill>
        <p:spPr>
          <a:xfrm rot="-5400000" flipH="1">
            <a:off x="1553739" y="-575889"/>
            <a:ext cx="5880149" cy="9020027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 txBox="1"/>
          <p:nvPr/>
        </p:nvSpPr>
        <p:spPr>
          <a:xfrm>
            <a:off x="452120" y="1779208"/>
            <a:ext cx="1157924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Трубчатые образцы (вены, трубы, аппендикс)</a:t>
            </a:r>
            <a:endParaRPr sz="3000" b="1" dirty="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-15240" y="1420495"/>
            <a:ext cx="12212955" cy="9588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4" descr="Безымянный-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2120" y="196215"/>
            <a:ext cx="1153795" cy="102489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4"/>
          <p:cNvSpPr txBox="1"/>
          <p:nvPr/>
        </p:nvSpPr>
        <p:spPr>
          <a:xfrm>
            <a:off x="1851650" y="489575"/>
            <a:ext cx="6096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4"/>
          <p:cNvSpPr/>
          <p:nvPr/>
        </p:nvSpPr>
        <p:spPr>
          <a:xfrm>
            <a:off x="5815066" y="466911"/>
            <a:ext cx="6096000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www.Histotechnology.ru</a:t>
            </a:r>
            <a:endParaRPr sz="2800" dirty="0">
              <a:solidFill>
                <a:schemeClr val="accent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4000" dirty="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000" dirty="0">
              <a:solidFill>
                <a:schemeClr val="accent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1605925" y="385413"/>
            <a:ext cx="7322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>
                <a:solidFill>
                  <a:srgbClr val="674E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Тихоокеанская школа лабораторной гистотехнологии </a:t>
            </a:r>
            <a:endParaRPr sz="1500" dirty="0">
              <a:solidFill>
                <a:srgbClr val="674EA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>
                <a:solidFill>
                  <a:srgbClr val="674E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Современные подходы к диагностике и сердечно-сосудистых заболеваний</a:t>
            </a:r>
            <a:endParaRPr dirty="0"/>
          </a:p>
        </p:txBody>
      </p:sp>
      <p:pic>
        <p:nvPicPr>
          <p:cNvPr id="15" name="Google Shape;127;p4"/>
          <p:cNvPicPr preferRelativeResize="0"/>
          <p:nvPr/>
        </p:nvPicPr>
        <p:blipFill rotWithShape="1">
          <a:blip r:embed="rId3">
            <a:alphaModFix/>
          </a:blip>
          <a:srcRect l="5464" b="15739"/>
          <a:stretch/>
        </p:blipFill>
        <p:spPr>
          <a:xfrm rot="-5400000">
            <a:off x="5378838" y="64512"/>
            <a:ext cx="5881375" cy="77238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538212" y="5425294"/>
            <a:ext cx="71060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Сосуды (вены или артерии)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трубчатые образцы (маточная труба или аппендикс) должны быть срезаны поперек и залиты просветом на режущую поверхность (дно формы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8862" y="2280488"/>
            <a:ext cx="7524750" cy="310515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645593" y="6029584"/>
            <a:ext cx="4891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Laboratory methods in histotechnology. AFIP, 4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ed. 1992.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46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4"/>
          <p:cNvPicPr preferRelativeResize="0"/>
          <p:nvPr/>
        </p:nvPicPr>
        <p:blipFill rotWithShape="1">
          <a:blip r:embed="rId3">
            <a:alphaModFix/>
          </a:blip>
          <a:srcRect l="5464" b="15739"/>
          <a:stretch/>
        </p:blipFill>
        <p:spPr>
          <a:xfrm rot="-5400000">
            <a:off x="5378838" y="64512"/>
            <a:ext cx="5881375" cy="7723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/>
          <p:cNvPicPr preferRelativeResize="0"/>
          <p:nvPr/>
        </p:nvPicPr>
        <p:blipFill rotWithShape="1">
          <a:blip r:embed="rId4">
            <a:alphaModFix/>
          </a:blip>
          <a:srcRect t="17965" r="7183"/>
          <a:stretch/>
        </p:blipFill>
        <p:spPr>
          <a:xfrm rot="-5400000" flipH="1">
            <a:off x="1553739" y="-575889"/>
            <a:ext cx="5880149" cy="9020027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 txBox="1"/>
          <p:nvPr/>
        </p:nvSpPr>
        <p:spPr>
          <a:xfrm>
            <a:off x="452120" y="1779208"/>
            <a:ext cx="1157924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Плоско-выпуклые образцы (кистозные полости)</a:t>
            </a:r>
            <a:endParaRPr sz="3000" b="1" dirty="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-15240" y="1420495"/>
            <a:ext cx="12212955" cy="9588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4" descr="Безымянный-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2120" y="196215"/>
            <a:ext cx="1153795" cy="102489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4"/>
          <p:cNvSpPr txBox="1"/>
          <p:nvPr/>
        </p:nvSpPr>
        <p:spPr>
          <a:xfrm>
            <a:off x="1851650" y="489575"/>
            <a:ext cx="6096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4"/>
          <p:cNvSpPr/>
          <p:nvPr/>
        </p:nvSpPr>
        <p:spPr>
          <a:xfrm>
            <a:off x="5815066" y="466911"/>
            <a:ext cx="6096000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www.Histotechnology.ru</a:t>
            </a:r>
            <a:endParaRPr sz="2800" dirty="0">
              <a:solidFill>
                <a:schemeClr val="accent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4000" dirty="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000" dirty="0">
              <a:solidFill>
                <a:schemeClr val="accent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1605925" y="385413"/>
            <a:ext cx="7322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>
                <a:solidFill>
                  <a:srgbClr val="674E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Тихоокеанская школа лабораторной гистотехнологии </a:t>
            </a:r>
            <a:endParaRPr sz="1500" dirty="0">
              <a:solidFill>
                <a:srgbClr val="674EA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>
                <a:solidFill>
                  <a:srgbClr val="674E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Современные подходы к диагностике и сердечно-сосудистых заболеваний</a:t>
            </a:r>
            <a:endParaRPr dirty="0"/>
          </a:p>
        </p:txBody>
      </p:sp>
      <p:pic>
        <p:nvPicPr>
          <p:cNvPr id="15" name="Google Shape;127;p4"/>
          <p:cNvPicPr preferRelativeResize="0"/>
          <p:nvPr/>
        </p:nvPicPr>
        <p:blipFill rotWithShape="1">
          <a:blip r:embed="rId3">
            <a:alphaModFix/>
          </a:blip>
          <a:srcRect l="5464" b="15739"/>
          <a:stretch/>
        </p:blipFill>
        <p:spPr>
          <a:xfrm rot="-5400000">
            <a:off x="5378838" y="64512"/>
            <a:ext cx="5881375" cy="77238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495937" y="3955307"/>
            <a:ext cx="74916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Плоско-выпуклые образцы должны быть залиты на ровную поверхность (дно формы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45593" y="6029584"/>
            <a:ext cx="4891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Laboratory methods in histotechnology. AFIP, 4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ed. 1992.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3624" y="2671375"/>
            <a:ext cx="7515225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28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4"/>
          <p:cNvPicPr preferRelativeResize="0"/>
          <p:nvPr/>
        </p:nvPicPr>
        <p:blipFill rotWithShape="1">
          <a:blip r:embed="rId3">
            <a:alphaModFix/>
          </a:blip>
          <a:srcRect l="5464" b="15739"/>
          <a:stretch/>
        </p:blipFill>
        <p:spPr>
          <a:xfrm rot="-5400000">
            <a:off x="5378838" y="64512"/>
            <a:ext cx="5881375" cy="7723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/>
          <p:cNvPicPr preferRelativeResize="0"/>
          <p:nvPr/>
        </p:nvPicPr>
        <p:blipFill rotWithShape="1">
          <a:blip r:embed="rId4">
            <a:alphaModFix/>
          </a:blip>
          <a:srcRect t="17965" r="7183"/>
          <a:stretch/>
        </p:blipFill>
        <p:spPr>
          <a:xfrm rot="-5400000" flipH="1">
            <a:off x="1553739" y="-575889"/>
            <a:ext cx="5880149" cy="9020027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 txBox="1"/>
          <p:nvPr/>
        </p:nvSpPr>
        <p:spPr>
          <a:xfrm>
            <a:off x="452120" y="1779208"/>
            <a:ext cx="1157924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Биопсии кожи (</a:t>
            </a:r>
            <a:r>
              <a:rPr lang="ru-RU" sz="3000" b="1" dirty="0" err="1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эксцизионные</a:t>
            </a:r>
            <a:r>
              <a:rPr lang="ru-RU" sz="30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3000" b="1" dirty="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-15240" y="1420495"/>
            <a:ext cx="12212955" cy="9588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4" descr="Безымянный-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2120" y="196215"/>
            <a:ext cx="1153795" cy="102489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4"/>
          <p:cNvSpPr txBox="1"/>
          <p:nvPr/>
        </p:nvSpPr>
        <p:spPr>
          <a:xfrm>
            <a:off x="1851650" y="489575"/>
            <a:ext cx="6096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4"/>
          <p:cNvSpPr/>
          <p:nvPr/>
        </p:nvSpPr>
        <p:spPr>
          <a:xfrm>
            <a:off x="5815066" y="466911"/>
            <a:ext cx="6096000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www.Histotechnology.ru</a:t>
            </a:r>
            <a:endParaRPr sz="2800" dirty="0">
              <a:solidFill>
                <a:schemeClr val="accent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4000" dirty="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000" dirty="0">
              <a:solidFill>
                <a:schemeClr val="accent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1605925" y="385413"/>
            <a:ext cx="7322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>
                <a:solidFill>
                  <a:srgbClr val="674E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Тихоокеанская школа лабораторной гистотехнологии </a:t>
            </a:r>
            <a:endParaRPr sz="1500" dirty="0">
              <a:solidFill>
                <a:srgbClr val="674EA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>
                <a:solidFill>
                  <a:srgbClr val="674E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Современные подходы к диагностике и сердечно-сосудистых заболеваний</a:t>
            </a:r>
            <a:endParaRPr dirty="0"/>
          </a:p>
        </p:txBody>
      </p:sp>
      <p:pic>
        <p:nvPicPr>
          <p:cNvPr id="15" name="Google Shape;127;p4"/>
          <p:cNvPicPr preferRelativeResize="0"/>
          <p:nvPr/>
        </p:nvPicPr>
        <p:blipFill rotWithShape="1">
          <a:blip r:embed="rId3">
            <a:alphaModFix/>
          </a:blip>
          <a:srcRect l="5464" b="15739"/>
          <a:stretch/>
        </p:blipFill>
        <p:spPr>
          <a:xfrm rot="-5400000">
            <a:off x="5378838" y="64512"/>
            <a:ext cx="5881375" cy="77238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519750" y="5425294"/>
            <a:ext cx="74439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Закругленные образцы должны быть разрезаны пополам и залиты оба на дне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(по красной пунктирной линии ко дну формы).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3107" y="2445063"/>
            <a:ext cx="3436517" cy="261692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3064" y="2617948"/>
            <a:ext cx="3436517" cy="2616929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7293713" y="3352800"/>
            <a:ext cx="1710114" cy="1775981"/>
          </a:xfrm>
          <a:prstGeom prst="line">
            <a:avLst/>
          </a:prstGeom>
          <a:ln w="571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60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4"/>
          <p:cNvPicPr preferRelativeResize="0"/>
          <p:nvPr/>
        </p:nvPicPr>
        <p:blipFill rotWithShape="1">
          <a:blip r:embed="rId3">
            <a:alphaModFix/>
          </a:blip>
          <a:srcRect l="5464" b="15739"/>
          <a:stretch/>
        </p:blipFill>
        <p:spPr>
          <a:xfrm rot="-5400000">
            <a:off x="5378838" y="64512"/>
            <a:ext cx="5881375" cy="7723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/>
          <p:cNvPicPr preferRelativeResize="0"/>
          <p:nvPr/>
        </p:nvPicPr>
        <p:blipFill rotWithShape="1">
          <a:blip r:embed="rId4">
            <a:alphaModFix/>
          </a:blip>
          <a:srcRect t="17965" r="7183"/>
          <a:stretch/>
        </p:blipFill>
        <p:spPr>
          <a:xfrm rot="-5400000" flipH="1">
            <a:off x="1553739" y="-575889"/>
            <a:ext cx="5880149" cy="9020027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 txBox="1"/>
          <p:nvPr/>
        </p:nvSpPr>
        <p:spPr>
          <a:xfrm>
            <a:off x="452120" y="1779208"/>
            <a:ext cx="1157924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Эпителиальные поверхности в хирургических образцах</a:t>
            </a:r>
            <a:endParaRPr sz="3000" b="1" dirty="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-15240" y="1420495"/>
            <a:ext cx="12212955" cy="9588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4" descr="Безымянный-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2120" y="196215"/>
            <a:ext cx="1153795" cy="102489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4"/>
          <p:cNvSpPr txBox="1"/>
          <p:nvPr/>
        </p:nvSpPr>
        <p:spPr>
          <a:xfrm>
            <a:off x="1851650" y="489575"/>
            <a:ext cx="6096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4"/>
          <p:cNvSpPr/>
          <p:nvPr/>
        </p:nvSpPr>
        <p:spPr>
          <a:xfrm>
            <a:off x="5815066" y="466911"/>
            <a:ext cx="6096000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www.Histotechnology.ru</a:t>
            </a:r>
            <a:endParaRPr sz="2800" dirty="0">
              <a:solidFill>
                <a:schemeClr val="accent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4000" dirty="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000" dirty="0">
              <a:solidFill>
                <a:schemeClr val="accent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1605925" y="385413"/>
            <a:ext cx="7322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>
                <a:solidFill>
                  <a:srgbClr val="674E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Тихоокеанская школа лабораторной гистотехнологии </a:t>
            </a:r>
            <a:endParaRPr sz="1500" dirty="0">
              <a:solidFill>
                <a:srgbClr val="674EA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>
                <a:solidFill>
                  <a:srgbClr val="674E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Современные подходы к диагностике и сердечно-сосудистых заболеваний</a:t>
            </a:r>
            <a:endParaRPr dirty="0"/>
          </a:p>
        </p:txBody>
      </p:sp>
      <p:pic>
        <p:nvPicPr>
          <p:cNvPr id="15" name="Google Shape;127;p4"/>
          <p:cNvPicPr preferRelativeResize="0"/>
          <p:nvPr/>
        </p:nvPicPr>
        <p:blipFill rotWithShape="1">
          <a:blip r:embed="rId3">
            <a:alphaModFix/>
          </a:blip>
          <a:srcRect l="5464" b="15739"/>
          <a:stretch/>
        </p:blipFill>
        <p:spPr>
          <a:xfrm rot="-5400000">
            <a:off x="5378838" y="64512"/>
            <a:ext cx="5881375" cy="77238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519750" y="5425294"/>
            <a:ext cx="74439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Эпителий (черная полоска) должен быть виден в срезе с одной из сторон объекта (т.н. тангенциальный срез). Образец по всей площади должен быть прижат ко дну формы.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45593" y="6029584"/>
            <a:ext cx="4891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Laboratory methods in histotechnology. AFIP, 4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ed. 1992.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4175" y="2479468"/>
            <a:ext cx="6343650" cy="265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3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4"/>
          <p:cNvPicPr preferRelativeResize="0"/>
          <p:nvPr/>
        </p:nvPicPr>
        <p:blipFill rotWithShape="1">
          <a:blip r:embed="rId3">
            <a:alphaModFix/>
          </a:blip>
          <a:srcRect l="5464" b="15739"/>
          <a:stretch/>
        </p:blipFill>
        <p:spPr>
          <a:xfrm rot="-5400000">
            <a:off x="5378838" y="64512"/>
            <a:ext cx="5881375" cy="7723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/>
          <p:cNvPicPr preferRelativeResize="0"/>
          <p:nvPr/>
        </p:nvPicPr>
        <p:blipFill rotWithShape="1">
          <a:blip r:embed="rId4">
            <a:alphaModFix/>
          </a:blip>
          <a:srcRect t="17965" r="7183"/>
          <a:stretch/>
        </p:blipFill>
        <p:spPr>
          <a:xfrm rot="-5400000" flipH="1">
            <a:off x="1553739" y="-575889"/>
            <a:ext cx="5880149" cy="9020027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 txBox="1"/>
          <p:nvPr/>
        </p:nvSpPr>
        <p:spPr>
          <a:xfrm>
            <a:off x="452120" y="1779208"/>
            <a:ext cx="1157924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Множественные образцы с эпителиальными поверхностями</a:t>
            </a:r>
            <a:endParaRPr sz="3000" b="1" dirty="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-15240" y="1420495"/>
            <a:ext cx="12212955" cy="9588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4" descr="Безымянный-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2120" y="196215"/>
            <a:ext cx="1153795" cy="102489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4"/>
          <p:cNvSpPr txBox="1"/>
          <p:nvPr/>
        </p:nvSpPr>
        <p:spPr>
          <a:xfrm>
            <a:off x="1851650" y="489575"/>
            <a:ext cx="6096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4"/>
          <p:cNvSpPr/>
          <p:nvPr/>
        </p:nvSpPr>
        <p:spPr>
          <a:xfrm>
            <a:off x="5815066" y="466911"/>
            <a:ext cx="6096000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www.Histotechnology.ru</a:t>
            </a:r>
            <a:endParaRPr sz="2800" dirty="0">
              <a:solidFill>
                <a:schemeClr val="accent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4000" dirty="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000" dirty="0">
              <a:solidFill>
                <a:schemeClr val="accent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1605925" y="385413"/>
            <a:ext cx="7322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>
                <a:solidFill>
                  <a:srgbClr val="674E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Тихоокеанская школа лабораторной гистотехнологии </a:t>
            </a:r>
            <a:endParaRPr sz="1500" dirty="0">
              <a:solidFill>
                <a:srgbClr val="674EA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>
                <a:solidFill>
                  <a:srgbClr val="674E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Современные подходы к диагностике и сердечно-сосудистых заболеваний</a:t>
            </a:r>
            <a:endParaRPr dirty="0"/>
          </a:p>
        </p:txBody>
      </p:sp>
      <p:pic>
        <p:nvPicPr>
          <p:cNvPr id="15" name="Google Shape;127;p4"/>
          <p:cNvPicPr preferRelativeResize="0"/>
          <p:nvPr/>
        </p:nvPicPr>
        <p:blipFill rotWithShape="1">
          <a:blip r:embed="rId3">
            <a:alphaModFix/>
          </a:blip>
          <a:srcRect l="5464" b="15739"/>
          <a:stretch/>
        </p:blipFill>
        <p:spPr>
          <a:xfrm rot="-5400000">
            <a:off x="5378838" y="64512"/>
            <a:ext cx="5881375" cy="77238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369243" y="4700168"/>
            <a:ext cx="744398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Эпителий трудно визуализировать в мелких образцах. Подкрашенный формалин поможет в этом случае. Объекты желательно ориентировать эпителием в одну сторону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Эпителиальные поверхности множественных образцов ориентируют так, чтобы эпителий по возможности лежал с одной стороны, а срез проходил перпендикулярно эпителиальной поверхности. Это относится к коже, слизистым оболочкам,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серозе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надкостнице, т. е. к любой структуре, имеющей послойное строение.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45593" y="6433514"/>
            <a:ext cx="4891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Laboratory methods in histotechnology. AFIP, 4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ed. 1992.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9337" y="2519477"/>
            <a:ext cx="754380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67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4"/>
          <p:cNvPicPr preferRelativeResize="0"/>
          <p:nvPr/>
        </p:nvPicPr>
        <p:blipFill rotWithShape="1">
          <a:blip r:embed="rId3">
            <a:alphaModFix/>
          </a:blip>
          <a:srcRect l="5464" b="15739"/>
          <a:stretch/>
        </p:blipFill>
        <p:spPr>
          <a:xfrm rot="-5400000">
            <a:off x="5378838" y="64512"/>
            <a:ext cx="5881375" cy="7723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/>
          <p:cNvPicPr preferRelativeResize="0"/>
          <p:nvPr/>
        </p:nvPicPr>
        <p:blipFill rotWithShape="1">
          <a:blip r:embed="rId4">
            <a:alphaModFix/>
          </a:blip>
          <a:srcRect t="17965" r="7183"/>
          <a:stretch/>
        </p:blipFill>
        <p:spPr>
          <a:xfrm rot="-5400000" flipH="1">
            <a:off x="1553739" y="-575889"/>
            <a:ext cx="5880149" cy="9020027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 txBox="1"/>
          <p:nvPr/>
        </p:nvSpPr>
        <p:spPr>
          <a:xfrm>
            <a:off x="452120" y="1779208"/>
            <a:ext cx="1157924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Пленчатые образцы</a:t>
            </a:r>
            <a:endParaRPr sz="3000" b="1" dirty="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-15240" y="1420495"/>
            <a:ext cx="12212955" cy="9588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4" descr="Безымянный-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2120" y="196215"/>
            <a:ext cx="1153795" cy="102489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4"/>
          <p:cNvSpPr txBox="1"/>
          <p:nvPr/>
        </p:nvSpPr>
        <p:spPr>
          <a:xfrm>
            <a:off x="1851650" y="489575"/>
            <a:ext cx="6096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4"/>
          <p:cNvSpPr/>
          <p:nvPr/>
        </p:nvSpPr>
        <p:spPr>
          <a:xfrm>
            <a:off x="5815066" y="466911"/>
            <a:ext cx="6096000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www.Histotechnology.ru</a:t>
            </a:r>
            <a:endParaRPr sz="2800" dirty="0">
              <a:solidFill>
                <a:schemeClr val="accent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4000" dirty="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000" dirty="0">
              <a:solidFill>
                <a:schemeClr val="accent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1605925" y="385413"/>
            <a:ext cx="7322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>
                <a:solidFill>
                  <a:srgbClr val="674E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Тихоокеанская школа лабораторной гистотехнологии </a:t>
            </a:r>
            <a:endParaRPr sz="1500" dirty="0">
              <a:solidFill>
                <a:srgbClr val="674EA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>
                <a:solidFill>
                  <a:srgbClr val="674E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Современные подходы к диагностике и сердечно-сосудистых заболеваний</a:t>
            </a:r>
            <a:endParaRPr dirty="0"/>
          </a:p>
        </p:txBody>
      </p:sp>
      <p:pic>
        <p:nvPicPr>
          <p:cNvPr id="15" name="Google Shape;127;p4"/>
          <p:cNvPicPr preferRelativeResize="0"/>
          <p:nvPr/>
        </p:nvPicPr>
        <p:blipFill rotWithShape="1">
          <a:blip r:embed="rId3">
            <a:alphaModFix/>
          </a:blip>
          <a:srcRect l="5464" b="15739"/>
          <a:stretch/>
        </p:blipFill>
        <p:spPr>
          <a:xfrm rot="-5400000">
            <a:off x="5378838" y="64512"/>
            <a:ext cx="5881375" cy="77238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369243" y="5448175"/>
            <a:ext cx="74439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Пленчатые структуры (водные оболочки плаценты, серозные пленки и т. п.) и длинные тонкие фрагменты можно сворачивать в спираль, но неплотно. Это позволяет вместить объект на предметное стекло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полностью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75296" y="6315003"/>
            <a:ext cx="66318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Practical Guide to Frozen Section Technique (Ed. Peters S.R.) 2010, Springer .p.64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2" t="63" r="32787" b="51083"/>
          <a:stretch>
            <a:fillRect/>
          </a:stretch>
        </p:blipFill>
        <p:spPr bwMode="auto">
          <a:xfrm>
            <a:off x="4113315" y="2364290"/>
            <a:ext cx="2985675" cy="296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88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4"/>
          <p:cNvPicPr preferRelativeResize="0"/>
          <p:nvPr/>
        </p:nvPicPr>
        <p:blipFill rotWithShape="1">
          <a:blip r:embed="rId3">
            <a:alphaModFix/>
          </a:blip>
          <a:srcRect l="5464" b="15739"/>
          <a:stretch/>
        </p:blipFill>
        <p:spPr>
          <a:xfrm rot="-5400000">
            <a:off x="5378838" y="64512"/>
            <a:ext cx="5881375" cy="7723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/>
          <p:cNvPicPr preferRelativeResize="0"/>
          <p:nvPr/>
        </p:nvPicPr>
        <p:blipFill rotWithShape="1">
          <a:blip r:embed="rId4">
            <a:alphaModFix/>
          </a:blip>
          <a:srcRect t="17965" r="7183"/>
          <a:stretch/>
        </p:blipFill>
        <p:spPr>
          <a:xfrm rot="-5400000" flipH="1">
            <a:off x="1553739" y="-575889"/>
            <a:ext cx="5880149" cy="9020027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 txBox="1"/>
          <p:nvPr/>
        </p:nvSpPr>
        <p:spPr>
          <a:xfrm>
            <a:off x="452120" y="1779208"/>
            <a:ext cx="1157924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Где на самом деле получается срез?</a:t>
            </a:r>
            <a:endParaRPr sz="3000" b="1" dirty="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-15240" y="1420495"/>
            <a:ext cx="12212955" cy="9588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4" descr="Безымянный-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2120" y="196215"/>
            <a:ext cx="1153795" cy="102489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4"/>
          <p:cNvSpPr txBox="1"/>
          <p:nvPr/>
        </p:nvSpPr>
        <p:spPr>
          <a:xfrm>
            <a:off x="1851650" y="489575"/>
            <a:ext cx="6096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4"/>
          <p:cNvSpPr/>
          <p:nvPr/>
        </p:nvSpPr>
        <p:spPr>
          <a:xfrm>
            <a:off x="5815066" y="466911"/>
            <a:ext cx="6096000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www.Histotechnology.ru</a:t>
            </a:r>
            <a:endParaRPr sz="2800" dirty="0">
              <a:solidFill>
                <a:schemeClr val="accent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4000" dirty="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000" dirty="0">
              <a:solidFill>
                <a:schemeClr val="accent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1605925" y="385413"/>
            <a:ext cx="7322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>
                <a:solidFill>
                  <a:srgbClr val="674E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Тихоокеанская школа лабораторной гистотехнологии </a:t>
            </a:r>
            <a:endParaRPr sz="1500" dirty="0">
              <a:solidFill>
                <a:srgbClr val="674EA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>
                <a:solidFill>
                  <a:srgbClr val="674E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Современные подходы к диагностике и сердечно-сосудистых заболеваний</a:t>
            </a:r>
            <a:endParaRPr dirty="0"/>
          </a:p>
        </p:txBody>
      </p:sp>
      <p:pic>
        <p:nvPicPr>
          <p:cNvPr id="15" name="Google Shape;127;p4"/>
          <p:cNvPicPr preferRelativeResize="0"/>
          <p:nvPr/>
        </p:nvPicPr>
        <p:blipFill rotWithShape="1">
          <a:blip r:embed="rId3">
            <a:alphaModFix/>
          </a:blip>
          <a:srcRect l="5464" b="15739"/>
          <a:stretch/>
        </p:blipFill>
        <p:spPr>
          <a:xfrm rot="-5400000">
            <a:off x="5378839" y="55411"/>
            <a:ext cx="5881375" cy="77238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853166" y="5314108"/>
            <a:ext cx="560890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Округлое образование малого диаметра (1-1,5 мм) на подлежащей ткани большей площади. Макро разрез лучше делать возле образования и этим разрезом положить на дно. Микро срез тогда пройдет через самую середину, а потеряна будет малоинформативная часть.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366" y="2647141"/>
            <a:ext cx="5269466" cy="1395813"/>
          </a:xfrm>
          <a:prstGeom prst="rect">
            <a:avLst/>
          </a:prstGeom>
        </p:spPr>
      </p:pic>
      <p:pic>
        <p:nvPicPr>
          <p:cNvPr id="3074" name="Picture 2" descr="округлое образование на 3 част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75" y="2651243"/>
            <a:ext cx="4172173" cy="142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088398" y="4152407"/>
            <a:ext cx="56089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макро разреза, 3 микро среза.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Микротомные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срезы из верхнего и нижнего уровня будут всегда меньше по площади, а из срезы середины сначала будут чуть меньше, а потом немного больше или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одинаковыми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площади.</a:t>
            </a:r>
          </a:p>
        </p:txBody>
      </p:sp>
      <p:pic>
        <p:nvPicPr>
          <p:cNvPr id="3076" name="Picture 4" descr="округлое малое образование на большой площади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" y="5115335"/>
            <a:ext cx="4263067" cy="152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376704" y="4111937"/>
            <a:ext cx="560890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после макро разреза уложить разрезанные плоскости на дно блока (получается две сферы), то первые срезы будут иметь большую площадь, а следующие меньшую.</a:t>
            </a:r>
          </a:p>
        </p:txBody>
      </p:sp>
    </p:spTree>
    <p:extLst>
      <p:ext uri="{BB962C8B-B14F-4D97-AF65-F5344CB8AC3E}">
        <p14:creationId xmlns:p14="http://schemas.microsoft.com/office/powerpoint/2010/main" val="234031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4"/>
          <p:cNvPicPr preferRelativeResize="0"/>
          <p:nvPr/>
        </p:nvPicPr>
        <p:blipFill rotWithShape="1">
          <a:blip r:embed="rId4">
            <a:alphaModFix/>
          </a:blip>
          <a:srcRect l="5464" b="15739"/>
          <a:stretch/>
        </p:blipFill>
        <p:spPr>
          <a:xfrm rot="-5400000">
            <a:off x="5378838" y="64512"/>
            <a:ext cx="5881375" cy="7723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/>
          <p:cNvPicPr preferRelativeResize="0"/>
          <p:nvPr/>
        </p:nvPicPr>
        <p:blipFill rotWithShape="1">
          <a:blip r:embed="rId5">
            <a:alphaModFix/>
          </a:blip>
          <a:srcRect t="17965" r="7183"/>
          <a:stretch/>
        </p:blipFill>
        <p:spPr>
          <a:xfrm rot="-5400000" flipH="1">
            <a:off x="1553739" y="-575889"/>
            <a:ext cx="5880149" cy="9020027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 txBox="1"/>
          <p:nvPr/>
        </p:nvSpPr>
        <p:spPr>
          <a:xfrm>
            <a:off x="452120" y="1779208"/>
            <a:ext cx="1157924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Варианты ориентации образца</a:t>
            </a:r>
            <a:endParaRPr sz="3000" b="1" dirty="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-15240" y="1420495"/>
            <a:ext cx="12212955" cy="9588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4" descr="Безымянный-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2120" y="196215"/>
            <a:ext cx="1153795" cy="102489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4"/>
          <p:cNvSpPr txBox="1"/>
          <p:nvPr/>
        </p:nvSpPr>
        <p:spPr>
          <a:xfrm>
            <a:off x="1851650" y="489575"/>
            <a:ext cx="6096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4"/>
          <p:cNvSpPr/>
          <p:nvPr/>
        </p:nvSpPr>
        <p:spPr>
          <a:xfrm>
            <a:off x="5815066" y="466911"/>
            <a:ext cx="6096000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www.Histotechnology.ru</a:t>
            </a:r>
            <a:endParaRPr sz="2800" dirty="0">
              <a:solidFill>
                <a:schemeClr val="accent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4000" dirty="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000" dirty="0">
              <a:solidFill>
                <a:schemeClr val="accent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1605925" y="385413"/>
            <a:ext cx="7322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>
                <a:solidFill>
                  <a:srgbClr val="674E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Тихоокеанская школа лабораторной гистотехнологии </a:t>
            </a:r>
            <a:endParaRPr sz="1500" dirty="0">
              <a:solidFill>
                <a:srgbClr val="674EA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>
                <a:solidFill>
                  <a:srgbClr val="674E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Современные подходы к диагностике и сердечно-сосудистых заболеваний</a:t>
            </a:r>
            <a:endParaRPr dirty="0"/>
          </a:p>
        </p:txBody>
      </p:sp>
      <p:pic>
        <p:nvPicPr>
          <p:cNvPr id="15" name="Google Shape;127;p4"/>
          <p:cNvPicPr preferRelativeResize="0"/>
          <p:nvPr/>
        </p:nvPicPr>
        <p:blipFill rotWithShape="1">
          <a:blip r:embed="rId4">
            <a:alphaModFix/>
          </a:blip>
          <a:srcRect l="5464" b="15739"/>
          <a:stretch/>
        </p:blipFill>
        <p:spPr>
          <a:xfrm rot="-5400000">
            <a:off x="5378838" y="64512"/>
            <a:ext cx="5881375" cy="772380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Прямоугольник 15"/>
          <p:cNvSpPr/>
          <p:nvPr/>
        </p:nvSpPr>
        <p:spPr>
          <a:xfrm>
            <a:off x="647700" y="5359259"/>
            <a:ext cx="50281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Luna L.G., 1991. The quality control dilemma in Histotechnology: a possible answer.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Histo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-Logic, XXI, Vol.3 p.248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57112"/>
              </p:ext>
            </p:extLst>
          </p:nvPr>
        </p:nvGraphicFramePr>
        <p:xfrm>
          <a:off x="6270318" y="1829748"/>
          <a:ext cx="4892981" cy="4867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Picture" r:id="rId7" imgW="4892040" imgH="4867200" progId="Word.Picture.8">
                  <p:embed/>
                </p:oleObj>
              </mc:Choice>
              <mc:Fallback>
                <p:oleObj name="Picture" r:id="rId7" imgW="4892040" imgH="486720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-12000" contrast="2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0318" y="1829748"/>
                        <a:ext cx="4892981" cy="48670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452120" y="2386954"/>
            <a:ext cx="56438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ориентированный образец в блоке должен быть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гарантией того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граница патологически измененных и нормальных тканей попадает в срез. Даже в простых случаях иногда случается так, что она не попадает в срез, а повторная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перезаливка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разворачивание объекта не спасают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многих случаях  интересующая область оказывается срезана.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 объект на рис С срезается с низу весь и в срез попадает область пунктира. А патолог просит дополнительно срезать материал)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7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4"/>
          <p:cNvPicPr preferRelativeResize="0"/>
          <p:nvPr/>
        </p:nvPicPr>
        <p:blipFill rotWithShape="1">
          <a:blip r:embed="rId3">
            <a:alphaModFix/>
          </a:blip>
          <a:srcRect l="5464" b="15739"/>
          <a:stretch/>
        </p:blipFill>
        <p:spPr>
          <a:xfrm rot="-5400000">
            <a:off x="5378838" y="64512"/>
            <a:ext cx="5881375" cy="7723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/>
          <p:cNvPicPr preferRelativeResize="0"/>
          <p:nvPr/>
        </p:nvPicPr>
        <p:blipFill rotWithShape="1">
          <a:blip r:embed="rId4">
            <a:alphaModFix/>
          </a:blip>
          <a:srcRect t="17965" r="7183"/>
          <a:stretch/>
        </p:blipFill>
        <p:spPr>
          <a:xfrm rot="-5400000" flipH="1">
            <a:off x="1553739" y="-575889"/>
            <a:ext cx="5880149" cy="9020027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 txBox="1"/>
          <p:nvPr/>
        </p:nvSpPr>
        <p:spPr>
          <a:xfrm>
            <a:off x="452120" y="1779208"/>
            <a:ext cx="1157924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Ориентация блока для микротомии</a:t>
            </a:r>
            <a:endParaRPr sz="3000" b="1" dirty="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-15240" y="1420495"/>
            <a:ext cx="12212955" cy="9588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4" descr="Безымянный-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2120" y="196215"/>
            <a:ext cx="1153795" cy="102489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4"/>
          <p:cNvSpPr txBox="1"/>
          <p:nvPr/>
        </p:nvSpPr>
        <p:spPr>
          <a:xfrm>
            <a:off x="1851650" y="489575"/>
            <a:ext cx="6096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4"/>
          <p:cNvSpPr/>
          <p:nvPr/>
        </p:nvSpPr>
        <p:spPr>
          <a:xfrm>
            <a:off x="5815066" y="466911"/>
            <a:ext cx="6096000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www.Histotechnology.ru</a:t>
            </a:r>
            <a:endParaRPr sz="2800" dirty="0">
              <a:solidFill>
                <a:schemeClr val="accent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4000" dirty="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000" dirty="0">
              <a:solidFill>
                <a:schemeClr val="accent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1605925" y="385413"/>
            <a:ext cx="7322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>
                <a:solidFill>
                  <a:srgbClr val="674E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Тихоокеанская школа лабораторной гистотехнологии </a:t>
            </a:r>
            <a:endParaRPr sz="1500" dirty="0">
              <a:solidFill>
                <a:srgbClr val="674EA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>
                <a:solidFill>
                  <a:srgbClr val="674E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Современные подходы к диагностике и сердечно-сосудистых заболеваний</a:t>
            </a:r>
            <a:endParaRPr dirty="0"/>
          </a:p>
        </p:txBody>
      </p:sp>
      <p:pic>
        <p:nvPicPr>
          <p:cNvPr id="15" name="Google Shape;127;p4"/>
          <p:cNvPicPr preferRelativeResize="0"/>
          <p:nvPr/>
        </p:nvPicPr>
        <p:blipFill rotWithShape="1">
          <a:blip r:embed="rId3">
            <a:alphaModFix/>
          </a:blip>
          <a:srcRect l="5464" b="15739"/>
          <a:stretch/>
        </p:blipFill>
        <p:spPr>
          <a:xfrm rot="-5400000">
            <a:off x="5378838" y="64512"/>
            <a:ext cx="5881375" cy="77238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582928" y="2348231"/>
            <a:ext cx="379919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Предпочтительная ориентация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встречающихся образцов.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правильной ориентации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разнятся, 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важна и ее необходимо учитывать.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Пример А.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Кишка: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лезвие проходит через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слизистую в  последнюю очередь.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Пример Б. Шейка матки: лучше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сперва подвести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лезвию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точку из плотной ткани, чем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прямую кромку.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C. Кожа: лезвие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легче проходит, когда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эпидермис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срезается последним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645593" y="6029584"/>
            <a:ext cx="44411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Rolls G.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Microtomy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Paraffin Section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Preparation. Knowledge pathway. Leica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biosystems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2019.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120" y="2285761"/>
            <a:ext cx="4662487" cy="335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45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4"/>
          <p:cNvPicPr preferRelativeResize="0"/>
          <p:nvPr/>
        </p:nvPicPr>
        <p:blipFill rotWithShape="1">
          <a:blip r:embed="rId3">
            <a:alphaModFix/>
          </a:blip>
          <a:srcRect l="5464" b="15739"/>
          <a:stretch/>
        </p:blipFill>
        <p:spPr>
          <a:xfrm rot="-5400000">
            <a:off x="5378838" y="64512"/>
            <a:ext cx="5881375" cy="7723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/>
          <p:cNvPicPr preferRelativeResize="0"/>
          <p:nvPr/>
        </p:nvPicPr>
        <p:blipFill rotWithShape="1">
          <a:blip r:embed="rId4">
            <a:alphaModFix/>
          </a:blip>
          <a:srcRect t="17965" r="7183"/>
          <a:stretch/>
        </p:blipFill>
        <p:spPr>
          <a:xfrm rot="-5400000" flipH="1">
            <a:off x="1553739" y="-575889"/>
            <a:ext cx="5880149" cy="9020027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 txBox="1"/>
          <p:nvPr/>
        </p:nvSpPr>
        <p:spPr>
          <a:xfrm>
            <a:off x="452120" y="1779208"/>
            <a:ext cx="1157924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Техника </a:t>
            </a:r>
            <a:r>
              <a:rPr lang="ru-RU" sz="30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заливки</a:t>
            </a:r>
            <a:endParaRPr sz="3000" b="1" dirty="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452120" y="2249198"/>
            <a:ext cx="10895965" cy="4278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процессе заливки после вскрытия кассеты образцы погружают в формы, ориентируя их соответствующим образом и удерживая около дна 2-3 секунды. Образцы не должны всплывать. После этого размещают на верхней стороне блока кассету, номер и дополнительные метки (или кассеты маркированы при вырезке с помощью принтера). Только после этого приступают к вскрытию следующей кассеты.</a:t>
            </a:r>
          </a:p>
          <a:p>
            <a:pPr lvl="0"/>
            <a:endParaRPr lang="ru-RU" sz="16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/>
            <a:r>
              <a:rPr lang="ru-RU" sz="16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Залитые 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формочки оставляют на 10-15 минут для </a:t>
            </a:r>
            <a:r>
              <a:rPr lang="ru-RU" sz="16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застывания на замораживающей плате (-15</a:t>
            </a:r>
            <a:r>
              <a:rPr lang="ru-RU" sz="1600" baseline="30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</a:t>
            </a:r>
            <a:r>
              <a:rPr lang="ru-RU" sz="16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С). При отставании блока от формы слышен щелчок. 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Блоки высвобождают и удаляют избыток парафина. В морозильной камере холодильника окончательное застывание блока происходит через несколько часов</a:t>
            </a:r>
            <a:r>
              <a:rPr lang="ru-RU" sz="16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Не следует использовать замораживающие спреи и перемораживать блок, поскольку блок может растрескиваться.</a:t>
            </a:r>
            <a:endParaRPr lang="ru-RU"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/>
            <a:endParaRPr lang="ru-RU" sz="16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/>
            <a:r>
              <a:rPr lang="ru-RU" sz="16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Очень 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осторожного и внимательного отношения требуют маленькие образцы. Здесь особенно важно не перегревать </a:t>
            </a:r>
            <a:r>
              <a:rPr lang="ru-RU" sz="16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пинцет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образцы поджариваются и уничтожаются полностью почти моментально.</a:t>
            </a:r>
          </a:p>
          <a:p>
            <a:pPr lvl="0"/>
            <a:endParaRPr lang="ru-RU" sz="16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/>
            <a:r>
              <a:rPr lang="ru-RU" sz="16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Основной 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запас парафина для заливки также можно расплавить и хранить в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парафинонагревателе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 или термостате 60-64</a:t>
            </a:r>
            <a:r>
              <a:rPr lang="ru-RU" sz="1600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(выше не нужно!) Остатки парафина от обрезки залитых блоков можно поместить в основной запас парафина</a:t>
            </a:r>
            <a:r>
              <a:rPr lang="ru-RU" sz="16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lvl="0"/>
            <a:endParaRPr lang="ru-RU"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/>
            <a:r>
              <a:rPr lang="ru-RU" sz="16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Температура блока хранения кассет и основной платы – до 70</a:t>
            </a:r>
            <a:r>
              <a:rPr lang="ru-RU" sz="1600" baseline="30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</a:t>
            </a:r>
            <a:r>
              <a:rPr lang="ru-RU" sz="16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С, блока хранения кассет – 65</a:t>
            </a:r>
            <a:r>
              <a:rPr lang="ru-RU" sz="1600" baseline="30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</a:t>
            </a:r>
            <a:r>
              <a:rPr lang="ru-RU" sz="16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С.</a:t>
            </a:r>
            <a:endParaRPr lang="ru-RU"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-15240" y="1420495"/>
            <a:ext cx="12212955" cy="9588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4" descr="Безымянный-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2120" y="196215"/>
            <a:ext cx="1153795" cy="102489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4"/>
          <p:cNvSpPr txBox="1"/>
          <p:nvPr/>
        </p:nvSpPr>
        <p:spPr>
          <a:xfrm>
            <a:off x="1851650" y="489575"/>
            <a:ext cx="6096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4"/>
          <p:cNvSpPr/>
          <p:nvPr/>
        </p:nvSpPr>
        <p:spPr>
          <a:xfrm>
            <a:off x="5815066" y="466911"/>
            <a:ext cx="6096000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www.Histotechnology.ru</a:t>
            </a:r>
            <a:endParaRPr sz="2800">
              <a:solidFill>
                <a:schemeClr val="accent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400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000">
              <a:solidFill>
                <a:schemeClr val="accent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1605925" y="385413"/>
            <a:ext cx="7322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rgbClr val="674E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Тихоокеанская школа лабораторной гистотехнологии </a:t>
            </a:r>
            <a:endParaRPr sz="1500">
              <a:solidFill>
                <a:srgbClr val="674EA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rgbClr val="674E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Современные подходы к диагностике и сердечно-сосудистых заболеваний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6257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0" y="0"/>
            <a:ext cx="46545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4">
            <a:alphaModFix/>
          </a:blip>
          <a:srcRect t="1370" r="-351"/>
          <a:stretch/>
        </p:blipFill>
        <p:spPr>
          <a:xfrm rot="5400000">
            <a:off x="3725113" y="-1627586"/>
            <a:ext cx="6859076" cy="1013689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1308488" y="1991924"/>
            <a:ext cx="9278100" cy="572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ru-RU" sz="39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Заливка гистологического материала</a:t>
            </a:r>
            <a:endParaRPr sz="3900" b="1" dirty="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975400" y="3552900"/>
            <a:ext cx="80682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dirty="0" smtClean="0">
                <a:solidFill>
                  <a:srgbClr val="4C11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Вице-президент </a:t>
            </a:r>
            <a:r>
              <a:rPr lang="ru-RU" sz="2300" dirty="0">
                <a:solidFill>
                  <a:srgbClr val="4C11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Ассоциации специалистов в области лабораторной гистотехнологии</a:t>
            </a:r>
            <a:endParaRPr sz="2300" dirty="0">
              <a:solidFill>
                <a:srgbClr val="4C11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4587355" y="6039875"/>
            <a:ext cx="27204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rgbClr val="674EA7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г. Владивосток </a:t>
            </a:r>
            <a:r>
              <a:rPr lang="ru-RU" sz="1300">
                <a:solidFill>
                  <a:srgbClr val="674EA7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2023</a:t>
            </a:r>
            <a:r>
              <a:rPr lang="ru-RU" sz="1700">
                <a:solidFill>
                  <a:srgbClr val="674EA7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 год</a:t>
            </a:r>
            <a:endParaRPr sz="1700">
              <a:solidFill>
                <a:srgbClr val="674EA7"/>
              </a:solidFill>
              <a:latin typeface="Lexend SemiBold"/>
              <a:ea typeface="Lexend SemiBold"/>
              <a:cs typeface="Lexend SemiBold"/>
              <a:sym typeface="Lexend SemiBold"/>
            </a:endParaRPr>
          </a:p>
        </p:txBody>
      </p:sp>
      <p:pic>
        <p:nvPicPr>
          <p:cNvPr id="104" name="Google Shape;104;p2" descr="Безымянный-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59906" y="111801"/>
            <a:ext cx="1871624" cy="166213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1002348" y="3157177"/>
            <a:ext cx="5685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Пешков М.В.</a:t>
            </a:r>
            <a:endParaRPr sz="2000" b="1" dirty="0">
              <a:solidFill>
                <a:schemeClr val="accent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5267809" y="63486"/>
            <a:ext cx="6096000" cy="18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www.Histotechnology.ru</a:t>
            </a:r>
            <a:endParaRPr sz="4000">
              <a:solidFill>
                <a:schemeClr val="accent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400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000">
              <a:solidFill>
                <a:schemeClr val="accent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7" name="Google Shape;107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09725" y="3288051"/>
            <a:ext cx="2720402" cy="188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6475" y="5079448"/>
            <a:ext cx="7327549" cy="547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366149" y="5176163"/>
            <a:ext cx="782173" cy="35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4"/>
          <p:cNvPicPr preferRelativeResize="0"/>
          <p:nvPr/>
        </p:nvPicPr>
        <p:blipFill rotWithShape="1">
          <a:blip r:embed="rId3">
            <a:alphaModFix/>
          </a:blip>
          <a:srcRect l="5464" b="15739"/>
          <a:stretch/>
        </p:blipFill>
        <p:spPr>
          <a:xfrm rot="-5400000">
            <a:off x="5378838" y="64512"/>
            <a:ext cx="5881375" cy="7723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/>
          <p:cNvPicPr preferRelativeResize="0"/>
          <p:nvPr/>
        </p:nvPicPr>
        <p:blipFill rotWithShape="1">
          <a:blip r:embed="rId4">
            <a:alphaModFix/>
          </a:blip>
          <a:srcRect t="17965" r="7183"/>
          <a:stretch/>
        </p:blipFill>
        <p:spPr>
          <a:xfrm rot="-5400000" flipH="1">
            <a:off x="1553739" y="-575889"/>
            <a:ext cx="5880149" cy="9020027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 txBox="1"/>
          <p:nvPr/>
        </p:nvSpPr>
        <p:spPr>
          <a:xfrm>
            <a:off x="452120" y="1779208"/>
            <a:ext cx="1157924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Продуктивность заливки</a:t>
            </a:r>
            <a:endParaRPr sz="3000" b="1" dirty="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514985" y="2592070"/>
            <a:ext cx="10895965" cy="313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Количественный стандарт (ориентировочный диапазон)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ru-RU" sz="1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60 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</a:t>
            </a:r>
            <a:r>
              <a:rPr lang="ru-RU" sz="1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локов в час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ru-RU" sz="1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Коэффициент использования – 75% рабочего времени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ru-RU" sz="1800" dirty="0" smtClean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Уровни выхода: 90 блоков за 2 часа и 180 блоков за 4 часа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Способ исполнения (рабочий цикл):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ru-RU" sz="1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Достаем только одну кассету, заливаем материал из нее, ставим ее на охлаждение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ru-RU" sz="1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Никогда не работаем с несколькими кассетами, они не должны находиться рядом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-15240" y="1420495"/>
            <a:ext cx="12212955" cy="9588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4" descr="Безымянный-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2120" y="196215"/>
            <a:ext cx="1153795" cy="102489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4"/>
          <p:cNvSpPr txBox="1"/>
          <p:nvPr/>
        </p:nvSpPr>
        <p:spPr>
          <a:xfrm>
            <a:off x="1851650" y="489575"/>
            <a:ext cx="6096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4"/>
          <p:cNvSpPr/>
          <p:nvPr/>
        </p:nvSpPr>
        <p:spPr>
          <a:xfrm>
            <a:off x="5815066" y="466911"/>
            <a:ext cx="6096000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www.Histotechnology.ru</a:t>
            </a:r>
            <a:endParaRPr sz="2800">
              <a:solidFill>
                <a:schemeClr val="accent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400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000">
              <a:solidFill>
                <a:schemeClr val="accent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1605925" y="385413"/>
            <a:ext cx="7322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rgbClr val="674E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Тихоокеанская школа лабораторной гистотехнологии </a:t>
            </a:r>
            <a:endParaRPr sz="1500">
              <a:solidFill>
                <a:srgbClr val="674EA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rgbClr val="674E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Современные подходы к диагностике и сердечно-сосудистых заболеваний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821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4"/>
          <p:cNvPicPr preferRelativeResize="0"/>
          <p:nvPr/>
        </p:nvPicPr>
        <p:blipFill rotWithShape="1">
          <a:blip r:embed="rId3">
            <a:alphaModFix/>
          </a:blip>
          <a:srcRect l="5464" b="15739"/>
          <a:stretch/>
        </p:blipFill>
        <p:spPr>
          <a:xfrm rot="-5400000">
            <a:off x="5378838" y="64512"/>
            <a:ext cx="5881375" cy="7723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/>
          <p:cNvPicPr preferRelativeResize="0"/>
          <p:nvPr/>
        </p:nvPicPr>
        <p:blipFill rotWithShape="1">
          <a:blip r:embed="rId4">
            <a:alphaModFix/>
          </a:blip>
          <a:srcRect t="17965" r="7183"/>
          <a:stretch/>
        </p:blipFill>
        <p:spPr>
          <a:xfrm rot="-5400000" flipH="1">
            <a:off x="1553739" y="-575889"/>
            <a:ext cx="5880149" cy="9020027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 txBox="1"/>
          <p:nvPr/>
        </p:nvSpPr>
        <p:spPr>
          <a:xfrm>
            <a:off x="452120" y="1779208"/>
            <a:ext cx="1157924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Основные ошибки заливки</a:t>
            </a:r>
            <a:endParaRPr sz="3000" b="1" dirty="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514985" y="2592070"/>
            <a:ext cx="10895965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Погружение объекта в застывающий парафин или объект застывший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Недостаточное количество парафина в форме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Объект не лежит на лицевой поверхности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Объект залит впритык к краям формы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Избыточный нагрев среды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Избыточный нагрев пинцета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Несоответствие залитого объекта идентификационному номеру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Заливка недостаточно уплотненных в парафине объектов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Использование несоответствующей объекту или условиям микротомии заливочной </a:t>
            </a:r>
            <a:r>
              <a:rPr lang="ru-RU" sz="1800" b="1" dirty="0" smtClean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среды</a:t>
            </a:r>
            <a:endParaRPr lang="ru-RU" sz="1800" b="1" dirty="0">
              <a:solidFill>
                <a:schemeClr val="dk1"/>
              </a:solidFill>
              <a:latin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Заливка в неправильной плоскости</a:t>
            </a:r>
            <a:endParaRPr lang="ru-RU" sz="1800" b="1" dirty="0" smtClean="0">
              <a:solidFill>
                <a:schemeClr val="dk1"/>
              </a:solidFill>
              <a:latin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-15240" y="1420495"/>
            <a:ext cx="12212955" cy="9588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4" descr="Безымянный-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2120" y="196215"/>
            <a:ext cx="1153795" cy="102489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4"/>
          <p:cNvSpPr txBox="1"/>
          <p:nvPr/>
        </p:nvSpPr>
        <p:spPr>
          <a:xfrm>
            <a:off x="1851650" y="489575"/>
            <a:ext cx="6096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4"/>
          <p:cNvSpPr/>
          <p:nvPr/>
        </p:nvSpPr>
        <p:spPr>
          <a:xfrm>
            <a:off x="5815066" y="466911"/>
            <a:ext cx="6096000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www.Histotechnology.ru</a:t>
            </a:r>
            <a:endParaRPr sz="2800">
              <a:solidFill>
                <a:schemeClr val="accent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400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000">
              <a:solidFill>
                <a:schemeClr val="accent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1605925" y="385413"/>
            <a:ext cx="7322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rgbClr val="674E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Тихоокеанская школа лабораторной гистотехнологии </a:t>
            </a:r>
            <a:endParaRPr sz="1500">
              <a:solidFill>
                <a:srgbClr val="674EA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rgbClr val="674E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Современные подходы к диагностике и сердечно-сосудистых заболеваний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6458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g274307d2ee5_0_37"/>
          <p:cNvPicPr preferRelativeResize="0"/>
          <p:nvPr/>
        </p:nvPicPr>
        <p:blipFill rotWithShape="1">
          <a:blip r:embed="rId3">
            <a:alphaModFix/>
          </a:blip>
          <a:srcRect l="3099" r="3249" b="11339"/>
          <a:stretch/>
        </p:blipFill>
        <p:spPr>
          <a:xfrm rot="5400000" flipH="1">
            <a:off x="1343500" y="-1370888"/>
            <a:ext cx="6882276" cy="959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274307d2ee5_0_37"/>
          <p:cNvPicPr preferRelativeResize="0"/>
          <p:nvPr/>
        </p:nvPicPr>
        <p:blipFill rotWithShape="1">
          <a:blip r:embed="rId4">
            <a:alphaModFix/>
          </a:blip>
          <a:srcRect t="8214"/>
          <a:stretch/>
        </p:blipFill>
        <p:spPr>
          <a:xfrm rot="5400000" flipH="1">
            <a:off x="6249463" y="159763"/>
            <a:ext cx="4575226" cy="728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g274307d2ee5_0_37"/>
          <p:cNvPicPr preferRelativeResize="0"/>
          <p:nvPr/>
        </p:nvPicPr>
        <p:blipFill rotWithShape="1">
          <a:blip r:embed="rId5">
            <a:alphaModFix/>
          </a:blip>
          <a:srcRect t="14893" r="28371"/>
          <a:stretch/>
        </p:blipFill>
        <p:spPr>
          <a:xfrm rot="5400000">
            <a:off x="9043950" y="3726601"/>
            <a:ext cx="2809351" cy="346559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g274307d2ee5_0_37"/>
          <p:cNvSpPr txBox="1"/>
          <p:nvPr/>
        </p:nvSpPr>
        <p:spPr>
          <a:xfrm>
            <a:off x="1309175" y="1987988"/>
            <a:ext cx="9944700" cy="8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400" b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Спасибо за внимание</a:t>
            </a:r>
            <a:endParaRPr sz="1800"/>
          </a:p>
        </p:txBody>
      </p:sp>
      <p:pic>
        <p:nvPicPr>
          <p:cNvPr id="144" name="Google Shape;144;g274307d2ee5_0_37" descr="Безымянный-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5150" y="1635434"/>
            <a:ext cx="1784426" cy="1585617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274307d2ee5_0_37"/>
          <p:cNvSpPr/>
          <p:nvPr/>
        </p:nvSpPr>
        <p:spPr>
          <a:xfrm>
            <a:off x="5815066" y="466911"/>
            <a:ext cx="6096000" cy="18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www.Histotechnology.ru</a:t>
            </a:r>
            <a:endParaRPr sz="2800">
              <a:solidFill>
                <a:schemeClr val="accent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400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000">
              <a:solidFill>
                <a:schemeClr val="accent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6" name="Google Shape;146;g274307d2ee5_0_37"/>
          <p:cNvSpPr txBox="1"/>
          <p:nvPr/>
        </p:nvSpPr>
        <p:spPr>
          <a:xfrm>
            <a:off x="1005513" y="340350"/>
            <a:ext cx="6328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rgbClr val="674E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Тихоокеанская школа лабораторной гистотехнологии </a:t>
            </a:r>
            <a:endParaRPr sz="1500">
              <a:solidFill>
                <a:srgbClr val="674EA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rgbClr val="674E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Современные подходы к диагностике и сердечно-сосудистых заболеваний</a:t>
            </a:r>
            <a:endParaRPr/>
          </a:p>
        </p:txBody>
      </p:sp>
      <p:sp>
        <p:nvSpPr>
          <p:cNvPr id="147" name="Google Shape;147;g274307d2ee5_0_37"/>
          <p:cNvSpPr/>
          <p:nvPr/>
        </p:nvSpPr>
        <p:spPr>
          <a:xfrm>
            <a:off x="-15240" y="1420495"/>
            <a:ext cx="12213000" cy="96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g274307d2ee5_0_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52873" y="4056718"/>
            <a:ext cx="2108825" cy="325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g274307d2ee5_0_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84400" y="5174163"/>
            <a:ext cx="1452087" cy="7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g274307d2ee5_0_3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134350" y="4001750"/>
            <a:ext cx="2108825" cy="509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274307d2ee5_0_3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715813" y="3993788"/>
            <a:ext cx="2108825" cy="525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g274307d2ee5_0_3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309163" y="3956625"/>
            <a:ext cx="1784449" cy="52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274307d2ee5_0_3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257448" y="5090777"/>
            <a:ext cx="949197" cy="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274307d2ee5_0_3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360109" y="5169963"/>
            <a:ext cx="2353929" cy="73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274307d2ee5_0_3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614225" y="5215324"/>
            <a:ext cx="1428574" cy="64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4"/>
          <p:cNvPicPr preferRelativeResize="0"/>
          <p:nvPr/>
        </p:nvPicPr>
        <p:blipFill rotWithShape="1">
          <a:blip r:embed="rId3">
            <a:alphaModFix/>
          </a:blip>
          <a:srcRect l="5464" b="15739"/>
          <a:stretch/>
        </p:blipFill>
        <p:spPr>
          <a:xfrm rot="-5400000">
            <a:off x="5378838" y="64512"/>
            <a:ext cx="5881375" cy="7723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/>
          <p:cNvPicPr preferRelativeResize="0"/>
          <p:nvPr/>
        </p:nvPicPr>
        <p:blipFill rotWithShape="1">
          <a:blip r:embed="rId4">
            <a:alphaModFix/>
          </a:blip>
          <a:srcRect t="17965" r="7183"/>
          <a:stretch/>
        </p:blipFill>
        <p:spPr>
          <a:xfrm rot="-5400000" flipH="1">
            <a:off x="1553739" y="-575889"/>
            <a:ext cx="5880149" cy="9020027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 txBox="1"/>
          <p:nvPr/>
        </p:nvSpPr>
        <p:spPr>
          <a:xfrm>
            <a:off x="452120" y="1779208"/>
            <a:ext cx="1157924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Ручная заливка</a:t>
            </a:r>
            <a:endParaRPr sz="3000" b="1" dirty="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514985" y="2592070"/>
            <a:ext cx="10895965" cy="313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Плюсы: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ru-RU" sz="1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Возможность заливки объектов заданной толщины в формы, изготовленные самостоятельно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ru-RU" sz="1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Выполнение специальных исследовательских задач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ru-RU" sz="1800" dirty="0" smtClean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Выполнение процесса очень бюджетным способом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Минусы: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ru-RU" sz="1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Низкая скорость в потоке работы из-за минимума приспособлений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ru-RU" sz="1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Своеобразное представление проблемы стандартизации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-15240" y="1420495"/>
            <a:ext cx="12212955" cy="9588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4" descr="Безымянный-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2120" y="196215"/>
            <a:ext cx="1153795" cy="102489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4"/>
          <p:cNvSpPr txBox="1"/>
          <p:nvPr/>
        </p:nvSpPr>
        <p:spPr>
          <a:xfrm>
            <a:off x="1851650" y="489575"/>
            <a:ext cx="6096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4"/>
          <p:cNvSpPr/>
          <p:nvPr/>
        </p:nvSpPr>
        <p:spPr>
          <a:xfrm>
            <a:off x="5815066" y="466911"/>
            <a:ext cx="6096000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www.Histotechnology.ru</a:t>
            </a:r>
            <a:endParaRPr sz="2800">
              <a:solidFill>
                <a:schemeClr val="accent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400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000">
              <a:solidFill>
                <a:schemeClr val="accent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1605925" y="385413"/>
            <a:ext cx="7322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rgbClr val="674E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Тихоокеанская школа лабораторной гистотехнологии </a:t>
            </a:r>
            <a:endParaRPr sz="1500">
              <a:solidFill>
                <a:srgbClr val="674EA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rgbClr val="674E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Современные подходы к диагностике и сердечно-сосудистых заболеваний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4"/>
          <p:cNvPicPr preferRelativeResize="0"/>
          <p:nvPr/>
        </p:nvPicPr>
        <p:blipFill rotWithShape="1">
          <a:blip r:embed="rId3">
            <a:alphaModFix/>
          </a:blip>
          <a:srcRect l="5464" b="15739"/>
          <a:stretch/>
        </p:blipFill>
        <p:spPr>
          <a:xfrm rot="-5400000">
            <a:off x="5378838" y="64512"/>
            <a:ext cx="5881375" cy="7723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/>
          <p:cNvPicPr preferRelativeResize="0"/>
          <p:nvPr/>
        </p:nvPicPr>
        <p:blipFill rotWithShape="1">
          <a:blip r:embed="rId4">
            <a:alphaModFix/>
          </a:blip>
          <a:srcRect t="17965" r="7183"/>
          <a:stretch/>
        </p:blipFill>
        <p:spPr>
          <a:xfrm rot="-5400000" flipH="1">
            <a:off x="1553739" y="-575889"/>
            <a:ext cx="5880149" cy="9020027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 txBox="1"/>
          <p:nvPr/>
        </p:nvSpPr>
        <p:spPr>
          <a:xfrm>
            <a:off x="452120" y="1779208"/>
            <a:ext cx="1157924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Аппаратная заливка</a:t>
            </a:r>
            <a:endParaRPr sz="3000" b="1" dirty="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514985" y="2592070"/>
            <a:ext cx="10895965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Плюсы: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ru-RU" sz="1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Возможность заливки множества объектов заданной толщины в формы, изготовленные </a:t>
            </a:r>
            <a:r>
              <a:rPr lang="ru-RU" sz="1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промышленно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ru-RU" sz="1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Выполнение рутинных диагностических и исследовательских задач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ru-RU" sz="1800" dirty="0" smtClean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Выполнение процесса заливки постоянно повторяющимся способом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ru-RU" sz="1800" dirty="0" smtClean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Высокая скорость потока работы (среднее значение 1 минута/блок)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Минусы: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ru-RU" sz="1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Дорогостоящее оборудование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ru-RU" sz="1800" dirty="0" smtClean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Работу может выполнять только один человек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ru-RU" sz="1800" dirty="0" smtClean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Возможности работы ограничены площадью замораживающей платы</a:t>
            </a:r>
            <a:endParaRPr dirty="0"/>
          </a:p>
        </p:txBody>
      </p:sp>
      <p:sp>
        <p:nvSpPr>
          <p:cNvPr id="131" name="Google Shape;131;p4"/>
          <p:cNvSpPr/>
          <p:nvPr/>
        </p:nvSpPr>
        <p:spPr>
          <a:xfrm>
            <a:off x="-15240" y="1420495"/>
            <a:ext cx="12212955" cy="9588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4" descr="Безымянный-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2120" y="196215"/>
            <a:ext cx="1153795" cy="102489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4"/>
          <p:cNvSpPr txBox="1"/>
          <p:nvPr/>
        </p:nvSpPr>
        <p:spPr>
          <a:xfrm>
            <a:off x="1851650" y="489575"/>
            <a:ext cx="6096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4"/>
          <p:cNvSpPr/>
          <p:nvPr/>
        </p:nvSpPr>
        <p:spPr>
          <a:xfrm>
            <a:off x="5815066" y="466911"/>
            <a:ext cx="6096000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www.Histotechnology.ru</a:t>
            </a:r>
            <a:endParaRPr sz="2800">
              <a:solidFill>
                <a:schemeClr val="accent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400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000">
              <a:solidFill>
                <a:schemeClr val="accent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1605925" y="385413"/>
            <a:ext cx="7322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rgbClr val="674E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Тихоокеанская школа лабораторной гистотехнологии </a:t>
            </a:r>
            <a:endParaRPr sz="1500">
              <a:solidFill>
                <a:srgbClr val="674EA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rgbClr val="674E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Современные подходы к диагностике и сердечно-сосудистых заболеваний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5210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4"/>
          <p:cNvPicPr preferRelativeResize="0"/>
          <p:nvPr/>
        </p:nvPicPr>
        <p:blipFill rotWithShape="1">
          <a:blip r:embed="rId3">
            <a:alphaModFix/>
          </a:blip>
          <a:srcRect l="5464" b="15739"/>
          <a:stretch/>
        </p:blipFill>
        <p:spPr>
          <a:xfrm rot="-5400000">
            <a:off x="5378838" y="64512"/>
            <a:ext cx="5881375" cy="7723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/>
          <p:cNvPicPr preferRelativeResize="0"/>
          <p:nvPr/>
        </p:nvPicPr>
        <p:blipFill rotWithShape="1">
          <a:blip r:embed="rId4">
            <a:alphaModFix/>
          </a:blip>
          <a:srcRect t="17965" r="7183"/>
          <a:stretch/>
        </p:blipFill>
        <p:spPr>
          <a:xfrm rot="-5400000" flipH="1">
            <a:off x="1553739" y="-575889"/>
            <a:ext cx="5880149" cy="9020027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 txBox="1"/>
          <p:nvPr/>
        </p:nvSpPr>
        <p:spPr>
          <a:xfrm>
            <a:off x="452120" y="1779208"/>
            <a:ext cx="1157924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Сокращение вероятности ошибок</a:t>
            </a:r>
            <a:endParaRPr sz="3000" b="1" dirty="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514985" y="2592070"/>
            <a:ext cx="10895965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Постоянная очистка пинцетов (после каждого блока)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Очищать </a:t>
            </a:r>
            <a:r>
              <a:rPr lang="ru-RU" sz="1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лунки для хранения пинцетов пластиковыми пипетками.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 </a:t>
            </a:r>
            <a:r>
              <a:rPr lang="ru-RU" sz="1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объекты должны быть залиты всей плоскостью на дно формы – придавливайте объекты </a:t>
            </a:r>
            <a:r>
              <a:rPr lang="ru-RU" sz="1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прессами</a:t>
            </a:r>
            <a:endParaRPr lang="en-US" sz="18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/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Инородные тела (скобы, осколки металла, керамики, дерева или других материалов), если они заметны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макроскопически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обязательно удаляют перед заливкой в блок или во время вырезки</a:t>
            </a:r>
            <a:endParaRPr lang="ru-RU" sz="18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-15240" y="1420495"/>
            <a:ext cx="12212955" cy="9588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4" descr="Безымянный-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2120" y="196215"/>
            <a:ext cx="1153795" cy="102489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4"/>
          <p:cNvSpPr txBox="1"/>
          <p:nvPr/>
        </p:nvSpPr>
        <p:spPr>
          <a:xfrm>
            <a:off x="1851650" y="489575"/>
            <a:ext cx="6096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4"/>
          <p:cNvSpPr/>
          <p:nvPr/>
        </p:nvSpPr>
        <p:spPr>
          <a:xfrm>
            <a:off x="5815066" y="466911"/>
            <a:ext cx="6096000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www.Histotechnology.ru</a:t>
            </a:r>
            <a:endParaRPr sz="2800">
              <a:solidFill>
                <a:schemeClr val="accent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400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000">
              <a:solidFill>
                <a:schemeClr val="accent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1605925" y="385413"/>
            <a:ext cx="7322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rgbClr val="674E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Тихоокеанская школа лабораторной гистотехнологии </a:t>
            </a:r>
            <a:endParaRPr sz="1500">
              <a:solidFill>
                <a:srgbClr val="674EA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rgbClr val="674E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Современные подходы к диагностике и сердечно-сосудистых заболеваний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7882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4"/>
          <p:cNvPicPr preferRelativeResize="0"/>
          <p:nvPr/>
        </p:nvPicPr>
        <p:blipFill rotWithShape="1">
          <a:blip r:embed="rId3">
            <a:alphaModFix/>
          </a:blip>
          <a:srcRect l="5464" b="15739"/>
          <a:stretch/>
        </p:blipFill>
        <p:spPr>
          <a:xfrm rot="-5400000">
            <a:off x="5378838" y="64512"/>
            <a:ext cx="5881375" cy="7723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/>
          <p:cNvPicPr preferRelativeResize="0"/>
          <p:nvPr/>
        </p:nvPicPr>
        <p:blipFill rotWithShape="1">
          <a:blip r:embed="rId4">
            <a:alphaModFix/>
          </a:blip>
          <a:srcRect t="17965" r="7183"/>
          <a:stretch/>
        </p:blipFill>
        <p:spPr>
          <a:xfrm rot="-5400000" flipH="1">
            <a:off x="1553739" y="-575889"/>
            <a:ext cx="5880149" cy="9020027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 txBox="1"/>
          <p:nvPr/>
        </p:nvSpPr>
        <p:spPr>
          <a:xfrm>
            <a:off x="452120" y="1779208"/>
            <a:ext cx="1157924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Панч-биопсии кожи</a:t>
            </a:r>
            <a:endParaRPr sz="3000" b="1" dirty="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-15240" y="1420495"/>
            <a:ext cx="12212955" cy="9588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4" descr="Безымянный-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2120" y="196215"/>
            <a:ext cx="1153795" cy="102489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4"/>
          <p:cNvSpPr txBox="1"/>
          <p:nvPr/>
        </p:nvSpPr>
        <p:spPr>
          <a:xfrm>
            <a:off x="1851650" y="489575"/>
            <a:ext cx="6096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4"/>
          <p:cNvSpPr/>
          <p:nvPr/>
        </p:nvSpPr>
        <p:spPr>
          <a:xfrm>
            <a:off x="5815066" y="466911"/>
            <a:ext cx="6096000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www.Histotechnology.ru</a:t>
            </a:r>
            <a:endParaRPr sz="2800" dirty="0">
              <a:solidFill>
                <a:schemeClr val="accent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4000" dirty="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000" dirty="0">
              <a:solidFill>
                <a:schemeClr val="accent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1605925" y="385413"/>
            <a:ext cx="7322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>
                <a:solidFill>
                  <a:srgbClr val="674E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Тихоокеанская школа лабораторной гистотехнологии </a:t>
            </a:r>
            <a:endParaRPr sz="1500" dirty="0">
              <a:solidFill>
                <a:srgbClr val="674EA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>
                <a:solidFill>
                  <a:srgbClr val="674E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Современные подходы к диагностике и сердечно-сосудистых заболеваний</a:t>
            </a:r>
            <a:endParaRPr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120" y="2527216"/>
            <a:ext cx="6086475" cy="1933575"/>
          </a:xfrm>
          <a:prstGeom prst="rect">
            <a:avLst/>
          </a:prstGeom>
        </p:spPr>
      </p:pic>
      <p:pic>
        <p:nvPicPr>
          <p:cNvPr id="15" name="Google Shape;127;p4"/>
          <p:cNvPicPr preferRelativeResize="0"/>
          <p:nvPr/>
        </p:nvPicPr>
        <p:blipFill rotWithShape="1">
          <a:blip r:embed="rId3">
            <a:alphaModFix/>
          </a:blip>
          <a:srcRect l="5464" b="15739"/>
          <a:stretch/>
        </p:blipFill>
        <p:spPr>
          <a:xfrm rot="-5400000">
            <a:off x="5413068" y="55411"/>
            <a:ext cx="5881375" cy="7723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6" descr="Кожа — Википеди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25" y="4878133"/>
            <a:ext cx="209550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Google Shape;130;p4"/>
          <p:cNvSpPr txBox="1"/>
          <p:nvPr/>
        </p:nvSpPr>
        <p:spPr>
          <a:xfrm>
            <a:off x="6824699" y="5035149"/>
            <a:ext cx="2787974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 среза из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панч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-биоптата. Должен присутствовать поперечный срез эпидермиса и подкожная клетчатка.</a:t>
            </a:r>
            <a:endParaRPr sz="1600" b="1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6824699" y="2966077"/>
            <a:ext cx="3547922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Панч-биопсии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если не разрезаны пополам, должны заливаться вдоль длинной оси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панча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Эпидермис обязательно должен контактировать с дном формы.</a:t>
            </a:r>
          </a:p>
        </p:txBody>
      </p:sp>
    </p:spTree>
    <p:extLst>
      <p:ext uri="{BB962C8B-B14F-4D97-AF65-F5344CB8AC3E}">
        <p14:creationId xmlns:p14="http://schemas.microsoft.com/office/powerpoint/2010/main" val="3275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4"/>
          <p:cNvPicPr preferRelativeResize="0"/>
          <p:nvPr/>
        </p:nvPicPr>
        <p:blipFill rotWithShape="1">
          <a:blip r:embed="rId3">
            <a:alphaModFix/>
          </a:blip>
          <a:srcRect l="5464" b="15739"/>
          <a:stretch/>
        </p:blipFill>
        <p:spPr>
          <a:xfrm rot="-5400000">
            <a:off x="5378838" y="64512"/>
            <a:ext cx="5881375" cy="7723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/>
          <p:cNvPicPr preferRelativeResize="0"/>
          <p:nvPr/>
        </p:nvPicPr>
        <p:blipFill rotWithShape="1">
          <a:blip r:embed="rId4">
            <a:alphaModFix/>
          </a:blip>
          <a:srcRect t="17965" r="7183"/>
          <a:stretch/>
        </p:blipFill>
        <p:spPr>
          <a:xfrm rot="-5400000" flipH="1">
            <a:off x="1553739" y="-575889"/>
            <a:ext cx="5880149" cy="9020027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 txBox="1"/>
          <p:nvPr/>
        </p:nvSpPr>
        <p:spPr>
          <a:xfrm>
            <a:off x="452120" y="1779208"/>
            <a:ext cx="1157924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Shave-</a:t>
            </a:r>
            <a:r>
              <a:rPr lang="ru-RU" sz="30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биопсии </a:t>
            </a:r>
            <a:r>
              <a:rPr lang="ru-RU" sz="30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кожи</a:t>
            </a:r>
            <a:endParaRPr sz="3000" b="1" dirty="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-15240" y="1420495"/>
            <a:ext cx="12212955" cy="9588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4" descr="Безымянный-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2120" y="196215"/>
            <a:ext cx="1153795" cy="102489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4"/>
          <p:cNvSpPr txBox="1"/>
          <p:nvPr/>
        </p:nvSpPr>
        <p:spPr>
          <a:xfrm>
            <a:off x="1851650" y="489575"/>
            <a:ext cx="6096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4"/>
          <p:cNvSpPr/>
          <p:nvPr/>
        </p:nvSpPr>
        <p:spPr>
          <a:xfrm>
            <a:off x="5815066" y="466911"/>
            <a:ext cx="6096000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www.Histotechnology.ru</a:t>
            </a:r>
            <a:endParaRPr sz="2800" dirty="0">
              <a:solidFill>
                <a:schemeClr val="accent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4000" dirty="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000" dirty="0">
              <a:solidFill>
                <a:schemeClr val="accent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1605925" y="385413"/>
            <a:ext cx="7322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>
                <a:solidFill>
                  <a:srgbClr val="674E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Тихоокеанская школа лабораторной гистотехнологии </a:t>
            </a:r>
            <a:endParaRPr sz="1500" dirty="0">
              <a:solidFill>
                <a:srgbClr val="674EA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>
                <a:solidFill>
                  <a:srgbClr val="674E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Современные подходы к диагностике и сердечно-сосудистых заболеваний</a:t>
            </a:r>
            <a:endParaRPr dirty="0"/>
          </a:p>
        </p:txBody>
      </p:sp>
      <p:pic>
        <p:nvPicPr>
          <p:cNvPr id="15" name="Google Shape;127;p4"/>
          <p:cNvPicPr preferRelativeResize="0"/>
          <p:nvPr/>
        </p:nvPicPr>
        <p:blipFill rotWithShape="1">
          <a:blip r:embed="rId3">
            <a:alphaModFix/>
          </a:blip>
          <a:srcRect l="5464" b="15739"/>
          <a:stretch/>
        </p:blipFill>
        <p:spPr>
          <a:xfrm rot="-5400000">
            <a:off x="5413068" y="55411"/>
            <a:ext cx="5881375" cy="7723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6" descr="Кожа — Википеди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90" y="4694505"/>
            <a:ext cx="2440158" cy="183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Google Shape;130;p4"/>
          <p:cNvSpPr txBox="1"/>
          <p:nvPr/>
        </p:nvSpPr>
        <p:spPr>
          <a:xfrm>
            <a:off x="6824699" y="5035149"/>
            <a:ext cx="2787974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 среза из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shave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-биоптата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Должен присутствовать поперечный срез эпидермиса и подкожная клетчатка.</a:t>
            </a:r>
            <a:endParaRPr sz="1600" b="1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6824699" y="2966077"/>
            <a:ext cx="3547922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Shave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-биопсии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если не разрезаны пополам, должны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заливаться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так, чтобы эпидермис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контактировал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дном формы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Лучше их разрезать пополам.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What happens during a skin cancer screening? | Sk: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64" y="2535680"/>
            <a:ext cx="28575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63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4"/>
          <p:cNvPicPr preferRelativeResize="0"/>
          <p:nvPr/>
        </p:nvPicPr>
        <p:blipFill rotWithShape="1">
          <a:blip r:embed="rId3">
            <a:alphaModFix/>
          </a:blip>
          <a:srcRect l="5464" b="15739"/>
          <a:stretch/>
        </p:blipFill>
        <p:spPr>
          <a:xfrm rot="-5400000">
            <a:off x="5378838" y="64512"/>
            <a:ext cx="5881375" cy="7723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/>
          <p:cNvPicPr preferRelativeResize="0"/>
          <p:nvPr/>
        </p:nvPicPr>
        <p:blipFill rotWithShape="1">
          <a:blip r:embed="rId4">
            <a:alphaModFix/>
          </a:blip>
          <a:srcRect t="17965" r="7183"/>
          <a:stretch/>
        </p:blipFill>
        <p:spPr>
          <a:xfrm rot="-5400000" flipH="1">
            <a:off x="1553739" y="-575889"/>
            <a:ext cx="5880149" cy="9020027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 txBox="1"/>
          <p:nvPr/>
        </p:nvSpPr>
        <p:spPr>
          <a:xfrm>
            <a:off x="496488" y="1821128"/>
            <a:ext cx="1157924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Кор-биопсии (простата, молочная железа, печень, почка)</a:t>
            </a:r>
            <a:endParaRPr sz="3000" b="1" dirty="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-15240" y="1420495"/>
            <a:ext cx="12212955" cy="9588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4" descr="Безымянный-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2120" y="196215"/>
            <a:ext cx="1153795" cy="102489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4"/>
          <p:cNvSpPr txBox="1"/>
          <p:nvPr/>
        </p:nvSpPr>
        <p:spPr>
          <a:xfrm>
            <a:off x="1851650" y="489575"/>
            <a:ext cx="6096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4"/>
          <p:cNvSpPr/>
          <p:nvPr/>
        </p:nvSpPr>
        <p:spPr>
          <a:xfrm>
            <a:off x="5815066" y="466911"/>
            <a:ext cx="6096000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www.Histotechnology.ru</a:t>
            </a:r>
            <a:endParaRPr sz="2800" dirty="0">
              <a:solidFill>
                <a:schemeClr val="accent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4000" dirty="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000" dirty="0">
              <a:solidFill>
                <a:schemeClr val="accent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1605925" y="385413"/>
            <a:ext cx="7322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>
                <a:solidFill>
                  <a:srgbClr val="674E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Тихоокеанская школа лабораторной гистотехнологии </a:t>
            </a:r>
            <a:endParaRPr sz="1500" dirty="0">
              <a:solidFill>
                <a:srgbClr val="674EA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>
                <a:solidFill>
                  <a:srgbClr val="674E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Современные подходы к диагностике и сердечно-сосудистых заболеваний</a:t>
            </a:r>
            <a:endParaRPr dirty="0"/>
          </a:p>
        </p:txBody>
      </p:sp>
      <p:pic>
        <p:nvPicPr>
          <p:cNvPr id="15" name="Google Shape;127;p4"/>
          <p:cNvPicPr preferRelativeResize="0"/>
          <p:nvPr/>
        </p:nvPicPr>
        <p:blipFill rotWithShape="1">
          <a:blip r:embed="rId3">
            <a:alphaModFix/>
          </a:blip>
          <a:srcRect l="5464" b="15739"/>
          <a:stretch/>
        </p:blipFill>
        <p:spPr>
          <a:xfrm rot="-5400000">
            <a:off x="5378838" y="64512"/>
            <a:ext cx="5881375" cy="77238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445538" y="5407332"/>
            <a:ext cx="7460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Цилиндрические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-биопсии),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простаты, печени, почки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молочной железы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быть ориентированы ровно, параллельно друг другу, на одинаковом уровне от дна формы, и никогда не перекрещиваться друг через друга.</a:t>
            </a:r>
          </a:p>
        </p:txBody>
      </p:sp>
      <p:pic>
        <p:nvPicPr>
          <p:cNvPr id="1032" name="Picture 8" descr="Биопсия почки – в Москве в международной клинике Медика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88" y="2342548"/>
            <a:ext cx="5404477" cy="292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3046" y="2341295"/>
            <a:ext cx="5020039" cy="292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2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4"/>
          <p:cNvPicPr preferRelativeResize="0"/>
          <p:nvPr/>
        </p:nvPicPr>
        <p:blipFill rotWithShape="1">
          <a:blip r:embed="rId3">
            <a:alphaModFix/>
          </a:blip>
          <a:srcRect l="5464" b="15739"/>
          <a:stretch/>
        </p:blipFill>
        <p:spPr>
          <a:xfrm rot="-5400000">
            <a:off x="5378838" y="64512"/>
            <a:ext cx="5881375" cy="7723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/>
          <p:cNvPicPr preferRelativeResize="0"/>
          <p:nvPr/>
        </p:nvPicPr>
        <p:blipFill rotWithShape="1">
          <a:blip r:embed="rId4">
            <a:alphaModFix/>
          </a:blip>
          <a:srcRect t="17965" r="7183"/>
          <a:stretch/>
        </p:blipFill>
        <p:spPr>
          <a:xfrm rot="-5400000" flipH="1">
            <a:off x="1553739" y="-575889"/>
            <a:ext cx="5880149" cy="9020027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 txBox="1"/>
          <p:nvPr/>
        </p:nvSpPr>
        <p:spPr>
          <a:xfrm>
            <a:off x="452120" y="1779208"/>
            <a:ext cx="1157924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 err="1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Трепанобиоптаты</a:t>
            </a:r>
            <a:r>
              <a:rPr lang="ru-RU" sz="30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прочие игольные </a:t>
            </a:r>
            <a:r>
              <a:rPr lang="ru-RU" sz="3000" b="1" dirty="0" err="1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биоптаты</a:t>
            </a:r>
            <a:endParaRPr sz="3000" b="1" dirty="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-15240" y="1420495"/>
            <a:ext cx="12212955" cy="9588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4" descr="Безымянный-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2120" y="196215"/>
            <a:ext cx="1153795" cy="102489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4"/>
          <p:cNvSpPr txBox="1"/>
          <p:nvPr/>
        </p:nvSpPr>
        <p:spPr>
          <a:xfrm>
            <a:off x="1851650" y="489575"/>
            <a:ext cx="6096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4"/>
          <p:cNvSpPr/>
          <p:nvPr/>
        </p:nvSpPr>
        <p:spPr>
          <a:xfrm>
            <a:off x="5815066" y="466911"/>
            <a:ext cx="6096000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www.Histotechnology.ru</a:t>
            </a:r>
            <a:endParaRPr sz="2800" dirty="0">
              <a:solidFill>
                <a:schemeClr val="accent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4000" dirty="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000" dirty="0">
              <a:solidFill>
                <a:schemeClr val="accent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1605925" y="385413"/>
            <a:ext cx="7322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>
                <a:solidFill>
                  <a:srgbClr val="674E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Тихоокеанская школа лабораторной гистотехнологии </a:t>
            </a:r>
            <a:endParaRPr sz="1500" dirty="0">
              <a:solidFill>
                <a:srgbClr val="674EA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>
                <a:solidFill>
                  <a:srgbClr val="674E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Современные подходы к диагностике и сердечно-сосудистых заболеваний</a:t>
            </a:r>
            <a:endParaRPr dirty="0"/>
          </a:p>
        </p:txBody>
      </p:sp>
      <p:pic>
        <p:nvPicPr>
          <p:cNvPr id="15" name="Google Shape;127;p4"/>
          <p:cNvPicPr preferRelativeResize="0"/>
          <p:nvPr/>
        </p:nvPicPr>
        <p:blipFill rotWithShape="1">
          <a:blip r:embed="rId3">
            <a:alphaModFix/>
          </a:blip>
          <a:srcRect l="5464" b="15739"/>
          <a:stretch/>
        </p:blipFill>
        <p:spPr>
          <a:xfrm rot="-5400000">
            <a:off x="5378838" y="64512"/>
            <a:ext cx="5881375" cy="77238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28243" y="2563337"/>
            <a:ext cx="507861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Трепанобиоптаты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толстоигольные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биоптаты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(столбики) ориентируют параллельно длине друг друга и срезают по длине, а не поперек. Нежелательно располагать объекты друг за другом. Это исключение для трубчатых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забываем размещать по всей длине к плоскости будущей резки.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Биопсийные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иглы имеют толщину от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23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2-3 биоптатов из иглы 23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равна обычному хирургическому образцу.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45593" y="6433514"/>
            <a:ext cx="4891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Laboratory methods in histotechnology. AFIP, 4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ed. 1992.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5066" y="2502280"/>
            <a:ext cx="6082030" cy="16531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4461" y="4761750"/>
            <a:ext cx="5819363" cy="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99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1484</TotalTime>
  <Words>1591</Words>
  <Application>Microsoft Office PowerPoint</Application>
  <PresentationFormat>Широкоэкранный</PresentationFormat>
  <Paragraphs>212</Paragraphs>
  <Slides>22</Slides>
  <Notes>22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Times New Roman</vt:lpstr>
      <vt:lpstr>Lexend SemiBold</vt:lpstr>
      <vt:lpstr>Noto Sans Symbols</vt:lpstr>
      <vt:lpstr>Calibri</vt:lpstr>
      <vt:lpstr>Arial</vt:lpstr>
      <vt:lpstr>Тема Office</vt:lpstr>
      <vt:lpstr>Microsoft Word Picture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 Шиц</dc:creator>
  <cp:lastModifiedBy>Максим</cp:lastModifiedBy>
  <cp:revision>31</cp:revision>
  <dcterms:created xsi:type="dcterms:W3CDTF">2023-01-25T05:25:00Z</dcterms:created>
  <dcterms:modified xsi:type="dcterms:W3CDTF">2023-09-17T06:36:02Z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8637ED973DBB4DE5BA347173A92DC336</vt:lpwstr>
  </property>
  <property fmtid="{D5CDD505-2E9C-101B-9397-08002B2CF9AE}" pid="3" name="KSOProductBuildVer">
    <vt:lpwstr>1049-11.2.0.11440</vt:lpwstr>
  </property>
</Properties>
</file>