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259" r:id="rId3"/>
    <p:sldId id="257" r:id="rId4"/>
    <p:sldId id="264" r:id="rId5"/>
    <p:sldId id="283" r:id="rId6"/>
    <p:sldId id="284" r:id="rId7"/>
    <p:sldId id="281" r:id="rId8"/>
    <p:sldId id="285" r:id="rId9"/>
    <p:sldId id="260" r:id="rId10"/>
    <p:sldId id="258" r:id="rId11"/>
    <p:sldId id="272" r:id="rId12"/>
    <p:sldId id="288" r:id="rId13"/>
    <p:sldId id="289" r:id="rId14"/>
    <p:sldId id="290" r:id="rId15"/>
    <p:sldId id="291" r:id="rId16"/>
    <p:sldId id="292" r:id="rId17"/>
    <p:sldId id="293" r:id="rId18"/>
    <p:sldId id="295" r:id="rId19"/>
    <p:sldId id="296" r:id="rId20"/>
    <p:sldId id="297" r:id="rId21"/>
    <p:sldId id="287" r:id="rId22"/>
    <p:sldId id="286" r:id="rId23"/>
    <p:sldId id="266" r:id="rId24"/>
    <p:sldId id="299" r:id="rId25"/>
    <p:sldId id="300" r:id="rId26"/>
    <p:sldId id="262" r:id="rId27"/>
    <p:sldId id="301" r:id="rId28"/>
    <p:sldId id="302" r:id="rId29"/>
    <p:sldId id="275" r:id="rId30"/>
    <p:sldId id="267" r:id="rId31"/>
    <p:sldId id="304" r:id="rId32"/>
    <p:sldId id="303" r:id="rId33"/>
    <p:sldId id="305" r:id="rId34"/>
  </p:sldIdLst>
  <p:sldSz cx="18288000" cy="10274300"/>
  <p:notesSz cx="18288000" cy="10274300"/>
  <p:defaultTextStyle>
    <a:defPPr lvl="0">
      <a:defRPr lang="ru-RU"/>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1">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755"/>
    <a:srgbClr val="18BA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55" d="100"/>
          <a:sy n="55" d="100"/>
        </p:scale>
        <p:origin x="734" y="34"/>
      </p:cViewPr>
      <p:guideLst>
        <p:guide orient="horz" pos="3191"/>
        <p:guide pos="2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0358438" y="0"/>
            <a:ext cx="7924800" cy="514350"/>
          </a:xfrm>
          <a:prstGeom prst="rect">
            <a:avLst/>
          </a:prstGeom>
        </p:spPr>
        <p:txBody>
          <a:bodyPr vert="horz" lIns="91440" tIns="45720" rIns="91440" bIns="45720" rtlCol="0"/>
          <a:lstStyle>
            <a:lvl1pPr algn="r">
              <a:defRPr sz="1200"/>
            </a:lvl1pPr>
          </a:lstStyle>
          <a:p>
            <a:fld id="{C061BA7D-DC42-496C-9C1C-B34A483C483A}" type="datetimeFigureOut">
              <a:rPr lang="ru-RU" smtClean="0"/>
              <a:t>16.12.2023</a:t>
            </a:fld>
            <a:endParaRPr lang="ru-RU"/>
          </a:p>
        </p:txBody>
      </p:sp>
      <p:sp>
        <p:nvSpPr>
          <p:cNvPr id="4" name="Образ слайда 3"/>
          <p:cNvSpPr>
            <a:spLocks noGrp="1" noRot="1" noChangeAspect="1"/>
          </p:cNvSpPr>
          <p:nvPr>
            <p:ph type="sldImg" idx="2"/>
          </p:nvPr>
        </p:nvSpPr>
        <p:spPr>
          <a:xfrm>
            <a:off x="6057900" y="1284288"/>
            <a:ext cx="6172200" cy="3467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828800" y="4945063"/>
            <a:ext cx="14630400" cy="40449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759950"/>
            <a:ext cx="7924800" cy="5143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0358438" y="9759950"/>
            <a:ext cx="7924800" cy="514350"/>
          </a:xfrm>
          <a:prstGeom prst="rect">
            <a:avLst/>
          </a:prstGeom>
        </p:spPr>
        <p:txBody>
          <a:bodyPr vert="horz" lIns="91440" tIns="45720" rIns="91440" bIns="45720" rtlCol="0" anchor="b"/>
          <a:lstStyle>
            <a:lvl1pPr algn="r">
              <a:defRPr sz="1200"/>
            </a:lvl1pPr>
          </a:lstStyle>
          <a:p>
            <a:fld id="{188FAC4A-A752-46C6-B986-7DBB9CAA9D35}" type="slidenum">
              <a:rPr lang="ru-RU" smtClean="0"/>
              <a:t>‹#›</a:t>
            </a:fld>
            <a:endParaRPr lang="ru-RU"/>
          </a:p>
        </p:txBody>
      </p:sp>
    </p:spTree>
    <p:extLst>
      <p:ext uri="{BB962C8B-B14F-4D97-AF65-F5344CB8AC3E}">
        <p14:creationId xmlns:p14="http://schemas.microsoft.com/office/powerpoint/2010/main" val="2849436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88FAC4A-A752-46C6-B986-7DBB9CAA9D35}" type="slidenum">
              <a:rPr lang="ru-RU" smtClean="0"/>
              <a:t>9</a:t>
            </a:fld>
            <a:endParaRPr lang="ru-RU"/>
          </a:p>
        </p:txBody>
      </p:sp>
    </p:spTree>
    <p:extLst>
      <p:ext uri="{BB962C8B-B14F-4D97-AF65-F5344CB8AC3E}">
        <p14:creationId xmlns:p14="http://schemas.microsoft.com/office/powerpoint/2010/main" val="2192712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8FAC4A-A752-46C6-B986-7DBB9CAA9D35}" type="slidenum">
              <a:rPr lang="ru-RU" smtClean="0"/>
              <a:t>25</a:t>
            </a:fld>
            <a:endParaRPr lang="ru-RU"/>
          </a:p>
        </p:txBody>
      </p:sp>
    </p:spTree>
    <p:extLst>
      <p:ext uri="{BB962C8B-B14F-4D97-AF65-F5344CB8AC3E}">
        <p14:creationId xmlns:p14="http://schemas.microsoft.com/office/powerpoint/2010/main" val="2620893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a:extLst>
              <a:ext uri="{FF2B5EF4-FFF2-40B4-BE49-F238E27FC236}">
                <a16:creationId xmlns:a16="http://schemas.microsoft.com/office/drawing/2014/main" id="{BAE0CDD1-B950-822F-1771-53ADE14B27BF}"/>
              </a:ext>
            </a:extLst>
          </p:cNvPr>
          <p:cNvSpPr>
            <a:spLocks noGrp="1" noRot="1" noChangeAspect="1" noTextEdit="1"/>
          </p:cNvSpPr>
          <p:nvPr>
            <p:ph type="sldImg"/>
          </p:nvPr>
        </p:nvSpPr>
        <p:spPr>
          <a:xfrm>
            <a:off x="377825" y="685800"/>
            <a:ext cx="6102350" cy="3429000"/>
          </a:xfrm>
        </p:spPr>
      </p:sp>
      <p:sp>
        <p:nvSpPr>
          <p:cNvPr id="44035" name="Заметки 2">
            <a:extLst>
              <a:ext uri="{FF2B5EF4-FFF2-40B4-BE49-F238E27FC236}">
                <a16:creationId xmlns:a16="http://schemas.microsoft.com/office/drawing/2014/main" id="{29CFF1D7-E002-2D9B-75A3-BFBD92D994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88FAC4A-A752-46C6-B986-7DBB9CAA9D35}" type="slidenum">
              <a:rPr lang="ru-RU" smtClean="0"/>
              <a:t>10</a:t>
            </a:fld>
            <a:endParaRPr lang="ru-RU" dirty="0"/>
          </a:p>
        </p:txBody>
      </p:sp>
    </p:spTree>
    <p:extLst>
      <p:ext uri="{BB962C8B-B14F-4D97-AF65-F5344CB8AC3E}">
        <p14:creationId xmlns:p14="http://schemas.microsoft.com/office/powerpoint/2010/main" val="4287146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8FAC4A-A752-46C6-B986-7DBB9CAA9D35}" type="slidenum">
              <a:rPr lang="ru-RU" smtClean="0"/>
              <a:t>11</a:t>
            </a:fld>
            <a:endParaRPr lang="ru-RU"/>
          </a:p>
        </p:txBody>
      </p:sp>
    </p:spTree>
    <p:extLst>
      <p:ext uri="{BB962C8B-B14F-4D97-AF65-F5344CB8AC3E}">
        <p14:creationId xmlns:p14="http://schemas.microsoft.com/office/powerpoint/2010/main" val="3186656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88FAC4A-A752-46C6-B986-7DBB9CAA9D35}" type="slidenum">
              <a:rPr lang="ru-RU" smtClean="0"/>
              <a:t>12</a:t>
            </a:fld>
            <a:endParaRPr lang="ru-RU" dirty="0"/>
          </a:p>
        </p:txBody>
      </p:sp>
    </p:spTree>
    <p:extLst>
      <p:ext uri="{BB962C8B-B14F-4D97-AF65-F5344CB8AC3E}">
        <p14:creationId xmlns:p14="http://schemas.microsoft.com/office/powerpoint/2010/main" val="2259687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8FAC4A-A752-46C6-B986-7DBB9CAA9D35}" type="slidenum">
              <a:rPr lang="ru-RU" smtClean="0"/>
              <a:t>13</a:t>
            </a:fld>
            <a:endParaRPr lang="ru-RU"/>
          </a:p>
        </p:txBody>
      </p:sp>
    </p:spTree>
    <p:extLst>
      <p:ext uri="{BB962C8B-B14F-4D97-AF65-F5344CB8AC3E}">
        <p14:creationId xmlns:p14="http://schemas.microsoft.com/office/powerpoint/2010/main" val="372031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88FAC4A-A752-46C6-B986-7DBB9CAA9D35}" type="slidenum">
              <a:rPr lang="ru-RU" smtClean="0"/>
              <a:t>14</a:t>
            </a:fld>
            <a:endParaRPr lang="ru-RU" dirty="0"/>
          </a:p>
        </p:txBody>
      </p:sp>
    </p:spTree>
    <p:extLst>
      <p:ext uri="{BB962C8B-B14F-4D97-AF65-F5344CB8AC3E}">
        <p14:creationId xmlns:p14="http://schemas.microsoft.com/office/powerpoint/2010/main" val="98675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8FAC4A-A752-46C6-B986-7DBB9CAA9D35}" type="slidenum">
              <a:rPr lang="ru-RU" smtClean="0"/>
              <a:t>15</a:t>
            </a:fld>
            <a:endParaRPr lang="ru-RU"/>
          </a:p>
        </p:txBody>
      </p:sp>
    </p:spTree>
    <p:extLst>
      <p:ext uri="{BB962C8B-B14F-4D97-AF65-F5344CB8AC3E}">
        <p14:creationId xmlns:p14="http://schemas.microsoft.com/office/powerpoint/2010/main" val="51317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8FAC4A-A752-46C6-B986-7DBB9CAA9D35}" type="slidenum">
              <a:rPr lang="ru-RU" smtClean="0"/>
              <a:t>21</a:t>
            </a:fld>
            <a:endParaRPr lang="ru-RU"/>
          </a:p>
        </p:txBody>
      </p:sp>
    </p:spTree>
    <p:extLst>
      <p:ext uri="{BB962C8B-B14F-4D97-AF65-F5344CB8AC3E}">
        <p14:creationId xmlns:p14="http://schemas.microsoft.com/office/powerpoint/2010/main" val="101566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88FAC4A-A752-46C6-B986-7DBB9CAA9D35}" type="slidenum">
              <a:rPr lang="ru-RU" smtClean="0"/>
              <a:t>22</a:t>
            </a:fld>
            <a:endParaRPr lang="ru-RU"/>
          </a:p>
        </p:txBody>
      </p:sp>
    </p:spTree>
    <p:extLst>
      <p:ext uri="{BB962C8B-B14F-4D97-AF65-F5344CB8AC3E}">
        <p14:creationId xmlns:p14="http://schemas.microsoft.com/office/powerpoint/2010/main" val="304670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12/16/2023</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666" y="427735"/>
            <a:ext cx="6797992" cy="276999"/>
          </a:xfrm>
        </p:spPr>
        <p:txBody>
          <a:bodyPr/>
          <a:lstStyle/>
          <a:p>
            <a:r>
              <a:rPr lang="ru-RU"/>
              <a:t>Образец заголовка</a:t>
            </a:r>
          </a:p>
        </p:txBody>
      </p:sp>
      <p:sp>
        <p:nvSpPr>
          <p:cNvPr id="3" name="Объект 2"/>
          <p:cNvSpPr>
            <a:spLocks noGrp="1"/>
          </p:cNvSpPr>
          <p:nvPr>
            <p:ph idx="1"/>
          </p:nvPr>
        </p:nvSpPr>
        <p:spPr>
          <a:xfrm>
            <a:off x="377666" y="2459482"/>
            <a:ext cx="6797992" cy="138499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
            <a:extLst>
              <a:ext uri="{FF2B5EF4-FFF2-40B4-BE49-F238E27FC236}">
                <a16:creationId xmlns:a16="http://schemas.microsoft.com/office/drawing/2014/main" id="{852CD8DB-73FF-00F8-4638-55FCE5219DD2}"/>
              </a:ext>
            </a:extLst>
          </p:cNvPr>
          <p:cNvSpPr>
            <a:spLocks noGrp="1"/>
          </p:cNvSpPr>
          <p:nvPr>
            <p:ph type="sldNum" sz="quarter" idx="10"/>
          </p:nvPr>
        </p:nvSpPr>
        <p:spPr>
          <a:xfrm>
            <a:off x="5438394" y="9944862"/>
            <a:ext cx="1737264" cy="276999"/>
          </a:xfrm>
          <a:ln/>
        </p:spPr>
        <p:txBody>
          <a:bodyPr/>
          <a:lstStyle>
            <a:lvl1pPr>
              <a:defRPr/>
            </a:lvl1pPr>
          </a:lstStyle>
          <a:p>
            <a:pPr>
              <a:defRPr/>
            </a:pPr>
            <a:fld id="{66FED4BB-DB3D-4F23-9FA2-51968FEA61B9}" type="slidenum">
              <a:rPr lang="ru-RU" altLang="ru-RU"/>
              <a:pPr>
                <a:defRPr/>
              </a:pPr>
              <a:t>‹#›</a:t>
            </a:fld>
            <a:endParaRPr lang="ru-RU" altLang="ru-RU"/>
          </a:p>
        </p:txBody>
      </p:sp>
    </p:spTree>
    <p:extLst>
      <p:ext uri="{BB962C8B-B14F-4D97-AF65-F5344CB8AC3E}">
        <p14:creationId xmlns:p14="http://schemas.microsoft.com/office/powerpoint/2010/main" val="39689800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12/16/2023</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BC00B36-9C93-C18B-73F5-305524FBBB66}"/>
              </a:ext>
            </a:extLst>
          </p:cNvPr>
          <p:cNvPicPr>
            <a:picLocks noChangeAspect="1"/>
          </p:cNvPicPr>
          <p:nvPr/>
        </p:nvPicPr>
        <p:blipFill>
          <a:blip r:embed="rId2"/>
          <a:stretch>
            <a:fillRect/>
          </a:stretch>
        </p:blipFill>
        <p:spPr>
          <a:xfrm>
            <a:off x="-3638750" y="0"/>
            <a:ext cx="21926750" cy="9136146"/>
          </a:xfrm>
          <a:prstGeom prst="rect">
            <a:avLst/>
          </a:prstGeom>
        </p:spPr>
      </p:pic>
      <p:sp>
        <p:nvSpPr>
          <p:cNvPr id="3" name="object 3"/>
          <p:cNvSpPr txBox="1"/>
          <p:nvPr/>
        </p:nvSpPr>
        <p:spPr>
          <a:xfrm>
            <a:off x="-1928120" y="2921158"/>
            <a:ext cx="11521280" cy="4431983"/>
          </a:xfrm>
          <a:prstGeom prst="rect">
            <a:avLst/>
          </a:prstGeom>
        </p:spPr>
        <p:txBody>
          <a:bodyPr vert="horz" wrap="square" lIns="0" tIns="0" rIns="0" bIns="0" rtlCol="0">
            <a:spAutoFit/>
          </a:bodyPr>
          <a:lstStyle/>
          <a:p>
            <a:pPr marL="0" marR="0" algn="ctr">
              <a:spcBef>
                <a:spcPts val="0"/>
              </a:spcBef>
              <a:spcAft>
                <a:spcPts val="0"/>
              </a:spcAft>
            </a:pPr>
            <a:r>
              <a:rPr lang="ru-RU" sz="9600" dirty="0">
                <a:solidFill>
                  <a:srgbClr val="002060"/>
                </a:solidFill>
              </a:rPr>
              <a:t>Парафин.</a:t>
            </a:r>
            <a:br>
              <a:rPr lang="ru-RU" sz="9600" dirty="0">
                <a:solidFill>
                  <a:srgbClr val="002060"/>
                </a:solidFill>
              </a:rPr>
            </a:br>
            <a:r>
              <a:rPr lang="ru-RU" sz="9600" dirty="0">
                <a:solidFill>
                  <a:srgbClr val="002060"/>
                </a:solidFill>
              </a:rPr>
              <a:t>Применяем правильно.</a:t>
            </a:r>
            <a:endParaRPr sz="7200" spc="435" dirty="0">
              <a:solidFill>
                <a:srgbClr val="002060"/>
              </a:solidFill>
              <a:latin typeface="+mj-lt"/>
              <a:cs typeface="Helvetica" panose="020B0604020202020204" pitchFamily="34" charset="0"/>
            </a:endParaRPr>
          </a:p>
        </p:txBody>
      </p:sp>
      <p:sp>
        <p:nvSpPr>
          <p:cNvPr id="5" name="object 5"/>
          <p:cNvSpPr txBox="1"/>
          <p:nvPr/>
        </p:nvSpPr>
        <p:spPr>
          <a:xfrm>
            <a:off x="1028700" y="9394571"/>
            <a:ext cx="7033579" cy="364074"/>
          </a:xfrm>
          <a:prstGeom prst="rect">
            <a:avLst/>
          </a:prstGeom>
        </p:spPr>
        <p:txBody>
          <a:bodyPr vert="horz" wrap="square" lIns="0" tIns="0" rIns="0" bIns="0" rtlCol="0">
            <a:spAutoFit/>
          </a:bodyPr>
          <a:lstStyle/>
          <a:p>
            <a:pPr marL="0" marR="0">
              <a:lnSpc>
                <a:spcPts val="2971"/>
              </a:lnSpc>
              <a:spcBef>
                <a:spcPts val="0"/>
              </a:spcBef>
              <a:spcAft>
                <a:spcPts val="0"/>
              </a:spcAft>
            </a:pPr>
            <a:r>
              <a:rPr lang="ru-RU" sz="2400" i="1" dirty="0">
                <a:solidFill>
                  <a:srgbClr val="F9FCFF"/>
                </a:solidFill>
                <a:latin typeface="GOIFHK+Veleka-Italic"/>
                <a:cs typeface="GOIFHK+Veleka-Italic"/>
              </a:rPr>
              <a:t>текст</a:t>
            </a:r>
            <a:endParaRPr sz="2400" i="1" dirty="0">
              <a:solidFill>
                <a:srgbClr val="F9FCFF"/>
              </a:solidFill>
              <a:latin typeface="GOIFHK+Veleka-Italic"/>
              <a:cs typeface="GOIFHK+Veleka-Italic"/>
            </a:endParaRPr>
          </a:p>
        </p:txBody>
      </p:sp>
      <p:sp>
        <p:nvSpPr>
          <p:cNvPr id="6" name="Прямоугольник 5">
            <a:extLst>
              <a:ext uri="{FF2B5EF4-FFF2-40B4-BE49-F238E27FC236}">
                <a16:creationId xmlns:a16="http://schemas.microsoft.com/office/drawing/2014/main" id="{471243A7-2654-8DD9-B2CA-E76591D41414}"/>
              </a:ext>
            </a:extLst>
          </p:cNvPr>
          <p:cNvSpPr/>
          <p:nvPr/>
        </p:nvSpPr>
        <p:spPr>
          <a:xfrm>
            <a:off x="0" y="8916998"/>
            <a:ext cx="18288000" cy="144016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object 5">
            <a:extLst>
              <a:ext uri="{FF2B5EF4-FFF2-40B4-BE49-F238E27FC236}">
                <a16:creationId xmlns:a16="http://schemas.microsoft.com/office/drawing/2014/main" id="{82EC9820-3B71-A4AB-D60A-475AADD2BE48}"/>
              </a:ext>
            </a:extLst>
          </p:cNvPr>
          <p:cNvSpPr txBox="1"/>
          <p:nvPr/>
        </p:nvSpPr>
        <p:spPr>
          <a:xfrm>
            <a:off x="757878" y="9429859"/>
            <a:ext cx="16981482" cy="430887"/>
          </a:xfrm>
          <a:prstGeom prst="rect">
            <a:avLst/>
          </a:prstGeom>
        </p:spPr>
        <p:txBody>
          <a:bodyPr vert="horz" wrap="square" lIns="0" tIns="0" rIns="0" bIns="0" rtlCol="0">
            <a:spAutoFit/>
          </a:bodyPr>
          <a:lstStyle/>
          <a:p>
            <a:r>
              <a:rPr lang="ru-RU" sz="2800" dirty="0">
                <a:solidFill>
                  <a:schemeClr val="bg1"/>
                </a:solidFill>
              </a:rPr>
              <a:t>Пешков М. В. </a:t>
            </a:r>
            <a:r>
              <a:rPr lang="en-US" sz="2800" dirty="0">
                <a:solidFill>
                  <a:schemeClr val="bg1"/>
                </a:solidFill>
              </a:rPr>
              <a:t>(</a:t>
            </a:r>
            <a:r>
              <a:rPr lang="ru-RU" sz="2800" dirty="0">
                <a:solidFill>
                  <a:schemeClr val="bg1"/>
                </a:solidFill>
              </a:rPr>
              <a:t>биолог, ПАБ г. Таганрог)                                                                                                               Декабрь 2023</a:t>
            </a:r>
            <a:endParaRPr sz="2800" i="1" dirty="0">
              <a:solidFill>
                <a:schemeClr val="bg1"/>
              </a:solidFill>
              <a:latin typeface="Sitka Display" pitchFamily="2" charset="0"/>
              <a:cs typeface="GOIFHK+Veleka-Italic"/>
            </a:endParaRPr>
          </a:p>
        </p:txBody>
      </p:sp>
      <p:pic>
        <p:nvPicPr>
          <p:cNvPr id="2" name="Picture 6" descr="Рисунок 21">
            <a:extLst>
              <a:ext uri="{FF2B5EF4-FFF2-40B4-BE49-F238E27FC236}">
                <a16:creationId xmlns:a16="http://schemas.microsoft.com/office/drawing/2014/main" id="{9369BEF8-A0E1-0B5D-9ACA-A79412627D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878" y="990389"/>
            <a:ext cx="2967216" cy="972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Рисунок 3">
            <a:extLst>
              <a:ext uri="{FF2B5EF4-FFF2-40B4-BE49-F238E27FC236}">
                <a16:creationId xmlns:a16="http://schemas.microsoft.com/office/drawing/2014/main" id="{D1508E5C-CF48-6C6C-0D6A-A2FB573CE343}"/>
              </a:ext>
            </a:extLst>
          </p:cNvPr>
          <p:cNvPicPr>
            <a:picLocks noChangeAspect="1"/>
          </p:cNvPicPr>
          <p:nvPr/>
        </p:nvPicPr>
        <p:blipFill>
          <a:blip r:embed="rId4"/>
          <a:stretch>
            <a:fillRect/>
          </a:stretch>
        </p:blipFill>
        <p:spPr>
          <a:xfrm>
            <a:off x="4843660" y="740163"/>
            <a:ext cx="1895156" cy="1684583"/>
          </a:xfrm>
          <a:prstGeom prst="rect">
            <a:avLst/>
          </a:prstGeom>
        </p:spPr>
      </p:pic>
      <p:pic>
        <p:nvPicPr>
          <p:cNvPr id="11" name="Picture 2" descr="Российский производитель инновационных продуктов для гистологи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279" y="993807"/>
            <a:ext cx="1246759" cy="72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8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62E28CDB-91B7-8D0A-3F77-13EEC0EDF744}"/>
              </a:ext>
            </a:extLst>
          </p:cNvPr>
          <p:cNvSpPr/>
          <p:nvPr/>
        </p:nvSpPr>
        <p:spPr>
          <a:xfrm>
            <a:off x="9152139" y="6001246"/>
            <a:ext cx="9231900" cy="429606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a:extLst>
              <a:ext uri="{FF2B5EF4-FFF2-40B4-BE49-F238E27FC236}">
                <a16:creationId xmlns:a16="http://schemas.microsoft.com/office/drawing/2014/main" id="{0FA03035-5542-DD02-BC65-F5CE74C4F629}"/>
              </a:ext>
            </a:extLst>
          </p:cNvPr>
          <p:cNvSpPr/>
          <p:nvPr/>
        </p:nvSpPr>
        <p:spPr>
          <a:xfrm>
            <a:off x="-87900" y="1705186"/>
            <a:ext cx="9231900" cy="429606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11">
            <a:extLst>
              <a:ext uri="{FF2B5EF4-FFF2-40B4-BE49-F238E27FC236}">
                <a16:creationId xmlns:a16="http://schemas.microsoft.com/office/drawing/2014/main" id="{2DD8C6AE-60BD-2B06-5F67-7A552CFBDF26}"/>
              </a:ext>
            </a:extLst>
          </p:cNvPr>
          <p:cNvSpPr/>
          <p:nvPr/>
        </p:nvSpPr>
        <p:spPr>
          <a:xfrm>
            <a:off x="-87900" y="-13198"/>
            <a:ext cx="18448923" cy="1718383"/>
          </a:xfrm>
          <a:prstGeom prst="rect">
            <a:avLst/>
          </a:prstGeom>
          <a:solidFill>
            <a:srgbClr val="006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object 3"/>
          <p:cNvSpPr txBox="1"/>
          <p:nvPr/>
        </p:nvSpPr>
        <p:spPr>
          <a:xfrm>
            <a:off x="3694682" y="425341"/>
            <a:ext cx="11482030" cy="769441"/>
          </a:xfrm>
          <a:prstGeom prst="rect">
            <a:avLst/>
          </a:prstGeom>
        </p:spPr>
        <p:txBody>
          <a:bodyPr vert="horz" wrap="square" lIns="0" tIns="0" rIns="0" bIns="0" rtlCol="0">
            <a:spAutoFit/>
          </a:bodyPr>
          <a:lstStyle/>
          <a:p>
            <a:pPr marL="0" marR="0" algn="ctr">
              <a:lnSpc>
                <a:spcPts val="6009"/>
              </a:lnSpc>
              <a:spcBef>
                <a:spcPts val="0"/>
              </a:spcBef>
              <a:spcAft>
                <a:spcPts val="0"/>
              </a:spcAft>
            </a:pPr>
            <a:r>
              <a:rPr lang="ru-RU" sz="5400" spc="120" dirty="0">
                <a:solidFill>
                  <a:srgbClr val="F9FCFF"/>
                </a:solidFill>
                <a:latin typeface="+mj-lt"/>
                <a:cs typeface="Helvetica" panose="020B0604020202020204" pitchFamily="34" charset="0"/>
              </a:rPr>
              <a:t>Парафин для проводки</a:t>
            </a:r>
          </a:p>
        </p:txBody>
      </p:sp>
      <p:sp>
        <p:nvSpPr>
          <p:cNvPr id="6" name="object 6"/>
          <p:cNvSpPr txBox="1"/>
          <p:nvPr/>
        </p:nvSpPr>
        <p:spPr>
          <a:xfrm>
            <a:off x="257603" y="2283248"/>
            <a:ext cx="8540893" cy="3077766"/>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gn="ctr">
              <a:lnSpc>
                <a:spcPct val="100000"/>
              </a:lnSpc>
              <a:spcBef>
                <a:spcPct val="0"/>
              </a:spcBef>
              <a:buFontTx/>
              <a:buNone/>
            </a:pPr>
            <a:r>
              <a:rPr lang="ru-RU" altLang="ru-RU" sz="4000" i="0" dirty="0">
                <a:solidFill>
                  <a:schemeClr val="bg1"/>
                </a:solidFill>
                <a:latin typeface="+mn-lt"/>
                <a:cs typeface="Arial" panose="020B0604020202020204" pitchFamily="34" charset="0"/>
              </a:rPr>
              <a:t>Как правило, это самый простой парафин, зачастую без любых добавок, поскольку он используется только в расплаве и просто замещает пред-среду, заполняя собой пустоты.</a:t>
            </a:r>
          </a:p>
        </p:txBody>
      </p:sp>
      <p:sp>
        <p:nvSpPr>
          <p:cNvPr id="7" name="object 7"/>
          <p:cNvSpPr txBox="1"/>
          <p:nvPr/>
        </p:nvSpPr>
        <p:spPr>
          <a:xfrm>
            <a:off x="9550467" y="2314333"/>
            <a:ext cx="8479930" cy="3077766"/>
          </a:xfrm>
          <a:prstGeom prst="rect">
            <a:avLst/>
          </a:prstGeom>
        </p:spPr>
        <p:txBody>
          <a:bodyPr vert="horz" wrap="square" lIns="0" tIns="0" rIns="0" bIns="0" rtlCol="0">
            <a:spAutoFit/>
          </a:bodyPr>
          <a:lstStyle>
            <a:defPPr>
              <a:defRPr lang="ru-RU"/>
            </a:defPPr>
            <a:lvl1pPr marR="0">
              <a:lnSpc>
                <a:spcPts val="2259"/>
              </a:lnSpc>
              <a:spcBef>
                <a:spcPts val="0"/>
              </a:spcBef>
              <a:spcAft>
                <a:spcPts val="0"/>
              </a:spcAft>
              <a:defRPr i="1" spc="13">
                <a:solidFill>
                  <a:srgbClr val="273755"/>
                </a:solidFill>
                <a:latin typeface="UUKDAI+Veleka-Italic"/>
                <a:cs typeface="UUKDAI+Veleka-Italic"/>
              </a:defRPr>
            </a:lvl1pPr>
          </a:lstStyle>
          <a:p>
            <a:pPr algn="ctr">
              <a:lnSpc>
                <a:spcPct val="100000"/>
              </a:lnSpc>
              <a:spcBef>
                <a:spcPct val="0"/>
              </a:spcBef>
              <a:buFontTx/>
              <a:buNone/>
            </a:pPr>
            <a:r>
              <a:rPr lang="ru-RU" altLang="ru-RU" sz="4000" i="0" dirty="0">
                <a:latin typeface="+mn-lt"/>
                <a:cs typeface="Arial" panose="020B0604020202020204" pitchFamily="34" charset="0"/>
              </a:rPr>
              <a:t>Для проводки применяется обычно 3-4 смены парафина, последняя из которых практически всегда должна быть чистой, не содержащих остатков пред-среды.</a:t>
            </a:r>
          </a:p>
        </p:txBody>
      </p:sp>
      <p:sp>
        <p:nvSpPr>
          <p:cNvPr id="8" name="object 8"/>
          <p:cNvSpPr txBox="1"/>
          <p:nvPr/>
        </p:nvSpPr>
        <p:spPr>
          <a:xfrm>
            <a:off x="2735288" y="6884273"/>
            <a:ext cx="4187190" cy="493661"/>
          </a:xfrm>
          <a:prstGeom prst="rect">
            <a:avLst/>
          </a:prstGeom>
        </p:spPr>
        <p:txBody>
          <a:bodyPr vert="horz" wrap="square" lIns="0" tIns="0" rIns="0" bIns="0" rtlCol="0">
            <a:spAutoFit/>
          </a:bodyPr>
          <a:lstStyle/>
          <a:p>
            <a:pPr marL="0" marR="0" algn="ctr">
              <a:lnSpc>
                <a:spcPts val="4137"/>
              </a:lnSpc>
              <a:spcBef>
                <a:spcPts val="0"/>
              </a:spcBef>
              <a:spcAft>
                <a:spcPts val="0"/>
              </a:spcAft>
            </a:pPr>
            <a:r>
              <a:rPr lang="ru-RU" sz="3000" b="1" dirty="0">
                <a:solidFill>
                  <a:srgbClr val="273755"/>
                </a:solidFill>
                <a:ea typeface="Open Sans Semibold" panose="020B0706030804020204" pitchFamily="34" charset="0"/>
                <a:cs typeface="Arial" panose="020B0604020202020204" pitchFamily="34" charset="0"/>
              </a:rPr>
              <a:t> </a:t>
            </a:r>
            <a:endParaRPr sz="3000" b="1" dirty="0">
              <a:solidFill>
                <a:srgbClr val="273755"/>
              </a:solidFill>
              <a:ea typeface="Open Sans Semibold" panose="020B0706030804020204" pitchFamily="34" charset="0"/>
              <a:cs typeface="Arial" panose="020B0604020202020204" pitchFamily="34" charset="0"/>
            </a:endParaRPr>
          </a:p>
        </p:txBody>
      </p:sp>
      <p:sp>
        <p:nvSpPr>
          <p:cNvPr id="10" name="object 10"/>
          <p:cNvSpPr txBox="1"/>
          <p:nvPr/>
        </p:nvSpPr>
        <p:spPr>
          <a:xfrm>
            <a:off x="765128" y="6579308"/>
            <a:ext cx="7525841" cy="2462213"/>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gn="ctr">
              <a:lnSpc>
                <a:spcPct val="100000"/>
              </a:lnSpc>
              <a:spcBef>
                <a:spcPct val="0"/>
              </a:spcBef>
              <a:buFontTx/>
              <a:buNone/>
            </a:pPr>
            <a:r>
              <a:rPr lang="ru-RU" altLang="ru-RU" sz="4000" i="0" dirty="0">
                <a:latin typeface="+mn-lt"/>
                <a:cs typeface="Arial" panose="020B0604020202020204" pitchFamily="34" charset="0"/>
              </a:rPr>
              <a:t>Его принято плавить при температуре выше максимальной точки диапазона температур плавления на 4-5</a:t>
            </a:r>
            <a:r>
              <a:rPr lang="ru-RU" sz="4400" baseline="30000" dirty="0">
                <a:solidFill>
                  <a:srgbClr val="002060"/>
                </a:solidFill>
              </a:rPr>
              <a:t>о</a:t>
            </a:r>
            <a:r>
              <a:rPr lang="ru-RU" altLang="ru-RU" sz="4000" i="0" dirty="0">
                <a:latin typeface="+mn-lt"/>
                <a:cs typeface="Arial" panose="020B0604020202020204" pitchFamily="34" charset="0"/>
              </a:rPr>
              <a:t>С.</a:t>
            </a:r>
          </a:p>
        </p:txBody>
      </p:sp>
      <p:sp>
        <p:nvSpPr>
          <p:cNvPr id="11" name="object 11"/>
          <p:cNvSpPr txBox="1"/>
          <p:nvPr/>
        </p:nvSpPr>
        <p:spPr>
          <a:xfrm>
            <a:off x="10733601" y="6820687"/>
            <a:ext cx="6202500" cy="1846659"/>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gn="ctr">
              <a:lnSpc>
                <a:spcPct val="100000"/>
              </a:lnSpc>
              <a:spcBef>
                <a:spcPct val="0"/>
              </a:spcBef>
              <a:buFontTx/>
              <a:buNone/>
            </a:pPr>
            <a:r>
              <a:rPr lang="ru-RU" altLang="ru-RU" sz="4000" i="0" dirty="0">
                <a:solidFill>
                  <a:schemeClr val="bg1"/>
                </a:solidFill>
                <a:latin typeface="+mn-lt"/>
                <a:cs typeface="Arial" panose="020B0604020202020204" pitchFamily="34" charset="0"/>
              </a:rPr>
              <a:t>Для объектов толщиной до 3 мм достаточно 3-4 часов пропитывания парафином.</a:t>
            </a:r>
          </a:p>
        </p:txBody>
      </p:sp>
      <p:pic>
        <p:nvPicPr>
          <p:cNvPr id="16" name="Picture 10" descr="Рисунок 21">
            <a:extLst>
              <a:ext uri="{FF2B5EF4-FFF2-40B4-BE49-F238E27FC236}">
                <a16:creationId xmlns:a16="http://schemas.microsoft.com/office/drawing/2014/main" id="{A04D33F9-8857-E902-E35C-7CEBEC5468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 y="9353895"/>
            <a:ext cx="1864595" cy="6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748989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6246772" y="589508"/>
            <a:ext cx="11101428" cy="952248"/>
          </a:xfrm>
          <a:prstGeom prst="rect">
            <a:avLst/>
          </a:prstGeom>
        </p:spPr>
        <p:txBody>
          <a:bodyPr vert="horz" wrap="square" lIns="0" tIns="0" rIns="0" bIns="0" rtlCol="0">
            <a:spAutoFit/>
          </a:bodyPr>
          <a:lstStyle/>
          <a:p>
            <a:pPr marL="0" marR="0">
              <a:lnSpc>
                <a:spcPts val="7997"/>
              </a:lnSpc>
              <a:spcBef>
                <a:spcPts val="0"/>
              </a:spcBef>
              <a:spcAft>
                <a:spcPts val="0"/>
              </a:spcAft>
            </a:pPr>
            <a:r>
              <a:rPr lang="ru-RU" sz="5400" dirty="0">
                <a:solidFill>
                  <a:srgbClr val="273755"/>
                </a:solidFill>
                <a:latin typeface="+mj-lt"/>
                <a:cs typeface="Helvetica" panose="020B0604020202020204" pitchFamily="34" charset="0"/>
              </a:rPr>
              <a:t>Парафин гистологический </a:t>
            </a:r>
            <a:r>
              <a:rPr lang="ru-RU" sz="5400" dirty="0" err="1">
                <a:solidFill>
                  <a:srgbClr val="273755"/>
                </a:solidFill>
                <a:latin typeface="+mj-lt"/>
                <a:cs typeface="Helvetica" panose="020B0604020202020204" pitchFamily="34" charset="0"/>
              </a:rPr>
              <a:t>Медикс</a:t>
            </a:r>
            <a:endParaRPr lang="ru-RU" sz="5400" dirty="0">
              <a:solidFill>
                <a:srgbClr val="273755"/>
              </a:solidFill>
              <a:latin typeface="+mj-lt"/>
              <a:cs typeface="Helvetica" panose="020B0604020202020204" pitchFamily="34" charset="0"/>
            </a:endParaRPr>
          </a:p>
        </p:txBody>
      </p:sp>
      <p:sp>
        <p:nvSpPr>
          <p:cNvPr id="6" name="object 6"/>
          <p:cNvSpPr txBox="1"/>
          <p:nvPr/>
        </p:nvSpPr>
        <p:spPr>
          <a:xfrm>
            <a:off x="6263680" y="2949347"/>
            <a:ext cx="11101428" cy="6463308"/>
          </a:xfrm>
          <a:prstGeom prst="rect">
            <a:avLst/>
          </a:prstGeom>
        </p:spPr>
        <p:txBody>
          <a:bodyPr vert="horz" wrap="square" lIns="0" tIns="0" rIns="0" bIns="0" rtlCol="0">
            <a:spAutoFit/>
          </a:bodyPr>
          <a:lstStyle/>
          <a:p>
            <a:pPr algn="just">
              <a:spcBef>
                <a:spcPts val="600"/>
              </a:spcBef>
              <a:spcAft>
                <a:spcPts val="600"/>
              </a:spcAft>
            </a:pPr>
            <a:r>
              <a:rPr lang="ru-RU" sz="4000" dirty="0">
                <a:solidFill>
                  <a:srgbClr val="273755"/>
                </a:solidFill>
                <a:ea typeface="Open Sans" panose="020B0606030504020204" pitchFamily="34" charset="0"/>
                <a:cs typeface="Helvetica" panose="020B0604020202020204" pitchFamily="34" charset="0"/>
              </a:rPr>
              <a:t>Предназначен для пропитывания гистологических образцов перед заливкой (плосковыпуклые или полигональные белые гранулы диаметром до 0.8см). Применяется после минерального масла </a:t>
            </a:r>
            <a:r>
              <a:rPr lang="ru-RU" sz="4000" dirty="0" err="1">
                <a:solidFill>
                  <a:srgbClr val="273755"/>
                </a:solidFill>
                <a:ea typeface="Open Sans" panose="020B0606030504020204" pitchFamily="34" charset="0"/>
                <a:cs typeface="Helvetica" panose="020B0604020202020204" pitchFamily="34" charset="0"/>
              </a:rPr>
              <a:t>Медикс</a:t>
            </a:r>
            <a:r>
              <a:rPr lang="ru-RU" sz="4000" dirty="0">
                <a:solidFill>
                  <a:srgbClr val="273755"/>
                </a:solidFill>
                <a:ea typeface="Open Sans" panose="020B0606030504020204" pitchFamily="34" charset="0"/>
                <a:cs typeface="Helvetica" panose="020B0604020202020204" pitchFamily="34" charset="0"/>
              </a:rPr>
              <a:t>. Температура плавления 53-58</a:t>
            </a:r>
            <a:r>
              <a:rPr lang="ru-RU" sz="4000" baseline="30000" dirty="0"/>
              <a:t>о</a:t>
            </a:r>
            <a:r>
              <a:rPr lang="ru-RU" sz="4000" dirty="0">
                <a:solidFill>
                  <a:srgbClr val="273755"/>
                </a:solidFill>
                <a:ea typeface="Open Sans" panose="020B0606030504020204" pitchFamily="34" charset="0"/>
                <a:cs typeface="Helvetica" panose="020B0604020202020204" pitchFamily="34" charset="0"/>
              </a:rPr>
              <a:t>С.</a:t>
            </a:r>
          </a:p>
          <a:p>
            <a:pPr algn="just">
              <a:spcBef>
                <a:spcPts val="600"/>
              </a:spcBef>
              <a:spcAft>
                <a:spcPts val="600"/>
              </a:spcAft>
            </a:pPr>
            <a:r>
              <a:rPr lang="ru-RU" sz="4000" dirty="0">
                <a:solidFill>
                  <a:srgbClr val="273755"/>
                </a:solidFill>
                <a:ea typeface="Open Sans" panose="020B0606030504020204" pitchFamily="34" charset="0"/>
                <a:cs typeface="Helvetica" panose="020B0604020202020204" pitchFamily="34" charset="0"/>
              </a:rPr>
              <a:t>Для </a:t>
            </a:r>
            <a:r>
              <a:rPr lang="ru-RU" sz="4000" dirty="0" err="1">
                <a:solidFill>
                  <a:srgbClr val="273755"/>
                </a:solidFill>
                <a:ea typeface="Open Sans" panose="020B0606030504020204" pitchFamily="34" charset="0"/>
                <a:cs typeface="Helvetica" panose="020B0604020202020204" pitchFamily="34" charset="0"/>
              </a:rPr>
              <a:t>микротомии</a:t>
            </a:r>
            <a:r>
              <a:rPr lang="ru-RU" sz="4000" dirty="0">
                <a:solidFill>
                  <a:srgbClr val="273755"/>
                </a:solidFill>
                <a:ea typeface="Open Sans" panose="020B0606030504020204" pitchFamily="34" charset="0"/>
                <a:cs typeface="Helvetica" panose="020B0604020202020204" pitchFamily="34" charset="0"/>
              </a:rPr>
              <a:t> он не предназначен, поскольку не содержит добавок, улучшающих </a:t>
            </a:r>
            <a:r>
              <a:rPr lang="ru-RU" sz="4000" dirty="0" err="1">
                <a:solidFill>
                  <a:srgbClr val="273755"/>
                </a:solidFill>
                <a:ea typeface="Open Sans" panose="020B0606030504020204" pitchFamily="34" charset="0"/>
                <a:cs typeface="Helvetica" panose="020B0604020202020204" pitchFamily="34" charset="0"/>
              </a:rPr>
              <a:t>микротомию</a:t>
            </a:r>
            <a:r>
              <a:rPr lang="ru-RU" sz="4000" dirty="0">
                <a:solidFill>
                  <a:srgbClr val="273755"/>
                </a:solidFill>
                <a:ea typeface="Open Sans" panose="020B0606030504020204" pitchFamily="34" charset="0"/>
                <a:cs typeface="Helvetica" panose="020B0604020202020204" pitchFamily="34" charset="0"/>
              </a:rPr>
              <a:t> (возможны растрескивания блоков и отсутствие лент).</a:t>
            </a:r>
          </a:p>
          <a:p>
            <a:pPr marL="457200" indent="-457200" algn="just">
              <a:spcBef>
                <a:spcPts val="600"/>
              </a:spcBef>
              <a:spcAft>
                <a:spcPts val="600"/>
              </a:spcAft>
              <a:buFont typeface="Arial" panose="020B0604020202020204" pitchFamily="34" charset="0"/>
              <a:buChar char="•"/>
            </a:pPr>
            <a:endParaRPr lang="ru-RU" sz="4000" dirty="0">
              <a:solidFill>
                <a:srgbClr val="273755"/>
              </a:solidFill>
              <a:ea typeface="Open Sans" panose="020B0606030504020204" pitchFamily="34" charset="0"/>
              <a:cs typeface="Helvetica" panose="020B0604020202020204" pitchFamily="34" charset="0"/>
            </a:endParaRPr>
          </a:p>
        </p:txBody>
      </p:sp>
      <p:sp>
        <p:nvSpPr>
          <p:cNvPr id="7" name="Прямоугольник 6">
            <a:extLst>
              <a:ext uri="{FF2B5EF4-FFF2-40B4-BE49-F238E27FC236}">
                <a16:creationId xmlns:a16="http://schemas.microsoft.com/office/drawing/2014/main" id="{A897CF19-9932-825E-FA76-DF043DDACEA0}"/>
              </a:ext>
            </a:extLst>
          </p:cNvPr>
          <p:cNvSpPr/>
          <p:nvPr/>
        </p:nvSpPr>
        <p:spPr>
          <a:xfrm>
            <a:off x="0" y="0"/>
            <a:ext cx="5543600" cy="1027430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FCC1B23-65C5-A056-BCC6-853BF4754916}"/>
              </a:ext>
            </a:extLst>
          </p:cNvPr>
          <p:cNvSpPr/>
          <p:nvPr/>
        </p:nvSpPr>
        <p:spPr>
          <a:xfrm>
            <a:off x="6263680" y="2193702"/>
            <a:ext cx="3237998" cy="45719"/>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6" descr="Рисунок 21">
            <a:extLst>
              <a:ext uri="{FF2B5EF4-FFF2-40B4-BE49-F238E27FC236}">
                <a16:creationId xmlns:a16="http://schemas.microsoft.com/office/drawing/2014/main" id="{B8450076-6F48-97B7-4F33-5BFEE68F59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80" y="936104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Рисунок 4">
            <a:extLst>
              <a:ext uri="{FF2B5EF4-FFF2-40B4-BE49-F238E27FC236}">
                <a16:creationId xmlns:a16="http://schemas.microsoft.com/office/drawing/2014/main" id="{FC046DEE-ECCC-740C-B255-1E029D74D61B}"/>
              </a:ext>
            </a:extLst>
          </p:cNvPr>
          <p:cNvPicPr>
            <a:picLocks noChangeAspect="1"/>
          </p:cNvPicPr>
          <p:nvPr/>
        </p:nvPicPr>
        <p:blipFill>
          <a:blip r:embed="rId4"/>
          <a:stretch>
            <a:fillRect/>
          </a:stretch>
        </p:blipFill>
        <p:spPr>
          <a:xfrm>
            <a:off x="528662" y="3036887"/>
            <a:ext cx="4486275" cy="4200525"/>
          </a:xfrm>
          <a:prstGeom prst="rect">
            <a:avLst/>
          </a:prstGeom>
        </p:spPr>
      </p:pic>
    </p:spTree>
    <p:extLst>
      <p:ext uri="{BB962C8B-B14F-4D97-AF65-F5344CB8AC3E}">
        <p14:creationId xmlns:p14="http://schemas.microsoft.com/office/powerpoint/2010/main" val="857962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62E28CDB-91B7-8D0A-3F77-13EEC0EDF744}"/>
              </a:ext>
            </a:extLst>
          </p:cNvPr>
          <p:cNvSpPr/>
          <p:nvPr/>
        </p:nvSpPr>
        <p:spPr>
          <a:xfrm>
            <a:off x="9152139" y="6001246"/>
            <a:ext cx="9231900" cy="429606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a:extLst>
              <a:ext uri="{FF2B5EF4-FFF2-40B4-BE49-F238E27FC236}">
                <a16:creationId xmlns:a16="http://schemas.microsoft.com/office/drawing/2014/main" id="{0FA03035-5542-DD02-BC65-F5CE74C4F629}"/>
              </a:ext>
            </a:extLst>
          </p:cNvPr>
          <p:cNvSpPr/>
          <p:nvPr/>
        </p:nvSpPr>
        <p:spPr>
          <a:xfrm>
            <a:off x="-87900" y="1705186"/>
            <a:ext cx="9231900" cy="429606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11">
            <a:extLst>
              <a:ext uri="{FF2B5EF4-FFF2-40B4-BE49-F238E27FC236}">
                <a16:creationId xmlns:a16="http://schemas.microsoft.com/office/drawing/2014/main" id="{2DD8C6AE-60BD-2B06-5F67-7A552CFBDF26}"/>
              </a:ext>
            </a:extLst>
          </p:cNvPr>
          <p:cNvSpPr/>
          <p:nvPr/>
        </p:nvSpPr>
        <p:spPr>
          <a:xfrm>
            <a:off x="-87900" y="-13198"/>
            <a:ext cx="18448923" cy="1718383"/>
          </a:xfrm>
          <a:prstGeom prst="rect">
            <a:avLst/>
          </a:prstGeom>
          <a:solidFill>
            <a:srgbClr val="006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object 3"/>
          <p:cNvSpPr txBox="1"/>
          <p:nvPr/>
        </p:nvSpPr>
        <p:spPr>
          <a:xfrm>
            <a:off x="3694682" y="425341"/>
            <a:ext cx="11482030" cy="769441"/>
          </a:xfrm>
          <a:prstGeom prst="rect">
            <a:avLst/>
          </a:prstGeom>
        </p:spPr>
        <p:txBody>
          <a:bodyPr vert="horz" wrap="square" lIns="0" tIns="0" rIns="0" bIns="0" rtlCol="0">
            <a:spAutoFit/>
          </a:bodyPr>
          <a:lstStyle/>
          <a:p>
            <a:pPr marL="0" marR="0" algn="ctr">
              <a:lnSpc>
                <a:spcPts val="6009"/>
              </a:lnSpc>
              <a:spcBef>
                <a:spcPts val="0"/>
              </a:spcBef>
              <a:spcAft>
                <a:spcPts val="0"/>
              </a:spcAft>
            </a:pPr>
            <a:r>
              <a:rPr lang="ru-RU" sz="5400" spc="120" dirty="0">
                <a:solidFill>
                  <a:srgbClr val="F9FCFF"/>
                </a:solidFill>
                <a:latin typeface="+mj-lt"/>
                <a:cs typeface="Helvetica" panose="020B0604020202020204" pitchFamily="34" charset="0"/>
              </a:rPr>
              <a:t>Парафин для заливки</a:t>
            </a:r>
          </a:p>
        </p:txBody>
      </p:sp>
      <p:sp>
        <p:nvSpPr>
          <p:cNvPr id="6" name="object 6"/>
          <p:cNvSpPr txBox="1"/>
          <p:nvPr/>
        </p:nvSpPr>
        <p:spPr>
          <a:xfrm>
            <a:off x="257603" y="2283248"/>
            <a:ext cx="8540893" cy="1846659"/>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nSpc>
                <a:spcPct val="100000"/>
              </a:lnSpc>
              <a:spcBef>
                <a:spcPct val="0"/>
              </a:spcBef>
            </a:pPr>
            <a:r>
              <a:rPr lang="ru-RU" altLang="ru-RU" sz="4000" i="0" dirty="0">
                <a:solidFill>
                  <a:schemeClr val="bg1"/>
                </a:solidFill>
                <a:latin typeface="+mn-lt"/>
                <a:cs typeface="Arial" panose="020B0604020202020204" pitchFamily="34" charset="0"/>
              </a:rPr>
              <a:t>Обязательно содержит добавки, улучшающие </a:t>
            </a:r>
            <a:r>
              <a:rPr lang="ru-RU" altLang="ru-RU" sz="4000" i="0" dirty="0" err="1">
                <a:solidFill>
                  <a:schemeClr val="bg1"/>
                </a:solidFill>
                <a:latin typeface="+mn-lt"/>
                <a:cs typeface="Arial" panose="020B0604020202020204" pitchFamily="34" charset="0"/>
              </a:rPr>
              <a:t>микротомию</a:t>
            </a:r>
            <a:r>
              <a:rPr lang="ru-RU" altLang="ru-RU" sz="4000" i="0" dirty="0">
                <a:solidFill>
                  <a:schemeClr val="bg1"/>
                </a:solidFill>
                <a:latin typeface="+mn-lt"/>
                <a:cs typeface="Arial" panose="020B0604020202020204" pitchFamily="34" charset="0"/>
              </a:rPr>
              <a:t> и облегчающие получение лент.</a:t>
            </a:r>
          </a:p>
        </p:txBody>
      </p:sp>
      <p:sp>
        <p:nvSpPr>
          <p:cNvPr id="7" name="object 7"/>
          <p:cNvSpPr txBox="1"/>
          <p:nvPr/>
        </p:nvSpPr>
        <p:spPr>
          <a:xfrm>
            <a:off x="9550467" y="2314333"/>
            <a:ext cx="8479930" cy="2462213"/>
          </a:xfrm>
          <a:prstGeom prst="rect">
            <a:avLst/>
          </a:prstGeom>
        </p:spPr>
        <p:txBody>
          <a:bodyPr vert="horz" wrap="square" lIns="0" tIns="0" rIns="0" bIns="0" rtlCol="0">
            <a:spAutoFit/>
          </a:bodyPr>
          <a:lstStyle>
            <a:defPPr>
              <a:defRPr lang="ru-RU"/>
            </a:defPPr>
            <a:lvl1pPr marR="0">
              <a:lnSpc>
                <a:spcPts val="2259"/>
              </a:lnSpc>
              <a:spcBef>
                <a:spcPts val="0"/>
              </a:spcBef>
              <a:spcAft>
                <a:spcPts val="0"/>
              </a:spcAft>
              <a:defRPr i="1" spc="13">
                <a:solidFill>
                  <a:srgbClr val="273755"/>
                </a:solidFill>
                <a:latin typeface="UUKDAI+Veleka-Italic"/>
                <a:cs typeface="UUKDAI+Veleka-Italic"/>
              </a:defRPr>
            </a:lvl1pPr>
          </a:lstStyle>
          <a:p>
            <a:pPr algn="ctr">
              <a:lnSpc>
                <a:spcPct val="100000"/>
              </a:lnSpc>
              <a:spcBef>
                <a:spcPct val="0"/>
              </a:spcBef>
              <a:buFontTx/>
              <a:buNone/>
            </a:pPr>
            <a:r>
              <a:rPr lang="ru-RU" altLang="ru-RU" sz="4000" i="0" dirty="0">
                <a:latin typeface="+mn-lt"/>
                <a:cs typeface="Arial" panose="020B0604020202020204" pitchFamily="34" charset="0"/>
              </a:rPr>
              <a:t>Перед применением расплав обязательно перемешивать для равномерного распределения компонентов.</a:t>
            </a:r>
          </a:p>
        </p:txBody>
      </p:sp>
      <p:sp>
        <p:nvSpPr>
          <p:cNvPr id="8" name="object 8"/>
          <p:cNvSpPr txBox="1"/>
          <p:nvPr/>
        </p:nvSpPr>
        <p:spPr>
          <a:xfrm>
            <a:off x="2735288" y="6884273"/>
            <a:ext cx="4187190" cy="493661"/>
          </a:xfrm>
          <a:prstGeom prst="rect">
            <a:avLst/>
          </a:prstGeom>
        </p:spPr>
        <p:txBody>
          <a:bodyPr vert="horz" wrap="square" lIns="0" tIns="0" rIns="0" bIns="0" rtlCol="0">
            <a:spAutoFit/>
          </a:bodyPr>
          <a:lstStyle/>
          <a:p>
            <a:pPr marL="0" marR="0" algn="ctr">
              <a:lnSpc>
                <a:spcPts val="4137"/>
              </a:lnSpc>
              <a:spcBef>
                <a:spcPts val="0"/>
              </a:spcBef>
              <a:spcAft>
                <a:spcPts val="0"/>
              </a:spcAft>
            </a:pPr>
            <a:r>
              <a:rPr lang="ru-RU" sz="3000" b="1" dirty="0">
                <a:solidFill>
                  <a:srgbClr val="273755"/>
                </a:solidFill>
                <a:ea typeface="Open Sans Semibold" panose="020B0706030804020204" pitchFamily="34" charset="0"/>
                <a:cs typeface="Arial" panose="020B0604020202020204" pitchFamily="34" charset="0"/>
              </a:rPr>
              <a:t> </a:t>
            </a:r>
            <a:endParaRPr sz="3000" b="1" dirty="0">
              <a:solidFill>
                <a:srgbClr val="273755"/>
              </a:solidFill>
              <a:ea typeface="Open Sans Semibold" panose="020B0706030804020204" pitchFamily="34" charset="0"/>
              <a:cs typeface="Arial" panose="020B0604020202020204" pitchFamily="34" charset="0"/>
            </a:endParaRPr>
          </a:p>
        </p:txBody>
      </p:sp>
      <p:sp>
        <p:nvSpPr>
          <p:cNvPr id="10" name="object 10"/>
          <p:cNvSpPr txBox="1"/>
          <p:nvPr/>
        </p:nvSpPr>
        <p:spPr>
          <a:xfrm>
            <a:off x="765128" y="6274508"/>
            <a:ext cx="7525841" cy="3077766"/>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gn="ctr">
              <a:lnSpc>
                <a:spcPct val="100000"/>
              </a:lnSpc>
              <a:spcBef>
                <a:spcPct val="0"/>
              </a:spcBef>
              <a:buFontTx/>
              <a:buNone/>
            </a:pPr>
            <a:r>
              <a:rPr lang="ru-RU" altLang="ru-RU" sz="4000" i="0" dirty="0">
                <a:latin typeface="+mn-lt"/>
                <a:cs typeface="Arial" panose="020B0604020202020204" pitchFamily="34" charset="0"/>
              </a:rPr>
              <a:t>Обязательно нужно плавить выше максимальной точки плавления на 4-5</a:t>
            </a:r>
            <a:r>
              <a:rPr lang="ru-RU" sz="4000" baseline="30000" dirty="0">
                <a:solidFill>
                  <a:srgbClr val="002060"/>
                </a:solidFill>
              </a:rPr>
              <a:t>о</a:t>
            </a:r>
            <a:r>
              <a:rPr lang="ru-RU" altLang="ru-RU" sz="4000" i="0" dirty="0">
                <a:latin typeface="+mn-lt"/>
                <a:cs typeface="Arial" panose="020B0604020202020204" pitchFamily="34" charset="0"/>
              </a:rPr>
              <a:t>С. Если он начинает застывать при заливке – начинают образовывать пузырьки.</a:t>
            </a:r>
          </a:p>
        </p:txBody>
      </p:sp>
      <p:sp>
        <p:nvSpPr>
          <p:cNvPr id="11" name="object 11"/>
          <p:cNvSpPr txBox="1"/>
          <p:nvPr/>
        </p:nvSpPr>
        <p:spPr>
          <a:xfrm>
            <a:off x="9512285" y="6321096"/>
            <a:ext cx="8511608" cy="3693319"/>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gn="ctr">
              <a:lnSpc>
                <a:spcPct val="100000"/>
              </a:lnSpc>
              <a:spcBef>
                <a:spcPct val="0"/>
              </a:spcBef>
              <a:buFontTx/>
              <a:buNone/>
            </a:pPr>
            <a:r>
              <a:rPr lang="ru-RU" altLang="ru-RU" sz="4000" i="0" dirty="0">
                <a:solidFill>
                  <a:schemeClr val="bg1"/>
                </a:solidFill>
                <a:latin typeface="+mn-lt"/>
                <a:cs typeface="Arial" panose="020B0604020202020204" pitchFamily="34" charset="0"/>
              </a:rPr>
              <a:t>Есть заливочные парафины с разной точкой плавления. Как правило для объектов поплотнее и труднее используют более тугоплавкий парафин. Он позволяет сделать срезы потоньше.</a:t>
            </a:r>
          </a:p>
        </p:txBody>
      </p:sp>
      <p:pic>
        <p:nvPicPr>
          <p:cNvPr id="16" name="Picture 10" descr="Рисунок 21">
            <a:extLst>
              <a:ext uri="{FF2B5EF4-FFF2-40B4-BE49-F238E27FC236}">
                <a16:creationId xmlns:a16="http://schemas.microsoft.com/office/drawing/2014/main" id="{A04D33F9-8857-E902-E35C-7CEBEC5468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 y="9353895"/>
            <a:ext cx="1864595" cy="6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995561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1090572" y="589508"/>
            <a:ext cx="11101428" cy="1661993"/>
          </a:xfrm>
          <a:prstGeom prst="rect">
            <a:avLst/>
          </a:prstGeom>
        </p:spPr>
        <p:txBody>
          <a:bodyPr vert="horz" wrap="square" lIns="0" tIns="0" rIns="0" bIns="0" rtlCol="0">
            <a:spAutoFit/>
          </a:bodyPr>
          <a:lstStyle/>
          <a:p>
            <a:pPr marL="0" marR="0">
              <a:spcBef>
                <a:spcPts val="0"/>
              </a:spcBef>
              <a:spcAft>
                <a:spcPts val="0"/>
              </a:spcAft>
            </a:pPr>
            <a:r>
              <a:rPr lang="ru-RU" sz="5400" dirty="0">
                <a:solidFill>
                  <a:srgbClr val="273755"/>
                </a:solidFill>
                <a:latin typeface="+mj-lt"/>
                <a:cs typeface="Helvetica" panose="020B0604020202020204" pitchFamily="34" charset="0"/>
              </a:rPr>
              <a:t>Парафин гистологический </a:t>
            </a:r>
            <a:r>
              <a:rPr lang="ru-RU" sz="5400" dirty="0" err="1">
                <a:solidFill>
                  <a:srgbClr val="273755"/>
                </a:solidFill>
                <a:latin typeface="+mj-lt"/>
                <a:cs typeface="Helvetica" panose="020B0604020202020204" pitchFamily="34" charset="0"/>
              </a:rPr>
              <a:t>Медикс</a:t>
            </a:r>
            <a:r>
              <a:rPr lang="ru-RU" sz="5400" dirty="0">
                <a:solidFill>
                  <a:srgbClr val="273755"/>
                </a:solidFill>
                <a:latin typeface="+mj-lt"/>
                <a:cs typeface="Helvetica" panose="020B0604020202020204" pitchFamily="34" charset="0"/>
              </a:rPr>
              <a:t> с воском</a:t>
            </a:r>
          </a:p>
        </p:txBody>
      </p:sp>
      <p:sp>
        <p:nvSpPr>
          <p:cNvPr id="6" name="object 6"/>
          <p:cNvSpPr txBox="1"/>
          <p:nvPr/>
        </p:nvSpPr>
        <p:spPr>
          <a:xfrm>
            <a:off x="1090572" y="2251501"/>
            <a:ext cx="11101428" cy="8309967"/>
          </a:xfrm>
          <a:prstGeom prst="rect">
            <a:avLst/>
          </a:prstGeom>
        </p:spPr>
        <p:txBody>
          <a:bodyPr vert="horz" wrap="square" lIns="0" tIns="0" rIns="0" bIns="0" rtlCol="0">
            <a:spAutoFit/>
          </a:bodyPr>
          <a:lstStyle/>
          <a:p>
            <a:pPr algn="just">
              <a:spcBef>
                <a:spcPts val="600"/>
              </a:spcBef>
              <a:spcAft>
                <a:spcPts val="600"/>
              </a:spcAft>
            </a:pPr>
            <a:r>
              <a:rPr lang="ru-RU" sz="4000" dirty="0">
                <a:solidFill>
                  <a:srgbClr val="273755"/>
                </a:solidFill>
                <a:ea typeface="Open Sans" panose="020B0606030504020204" pitchFamily="34" charset="0"/>
                <a:cs typeface="Helvetica" panose="020B0604020202020204" pitchFamily="34" charset="0"/>
              </a:rPr>
              <a:t>Предназначен для пропитывания образцов перед заливкой и заливки. Применяется после минерального масла </a:t>
            </a:r>
            <a:r>
              <a:rPr lang="ru-RU" sz="4000" dirty="0" err="1">
                <a:solidFill>
                  <a:srgbClr val="273755"/>
                </a:solidFill>
                <a:ea typeface="Open Sans" panose="020B0606030504020204" pitchFamily="34" charset="0"/>
                <a:cs typeface="Helvetica" panose="020B0604020202020204" pitchFamily="34" charset="0"/>
              </a:rPr>
              <a:t>Медикс</a:t>
            </a:r>
            <a:r>
              <a:rPr lang="ru-RU" sz="4000" baseline="30000" dirty="0" err="1">
                <a:solidFill>
                  <a:srgbClr val="273755"/>
                </a:solidFill>
                <a:ea typeface="Open Sans" panose="020B0606030504020204" pitchFamily="34" charset="0"/>
                <a:cs typeface="Helvetica" panose="020B0604020202020204" pitchFamily="34" charset="0"/>
              </a:rPr>
              <a:t>тм</a:t>
            </a:r>
            <a:r>
              <a:rPr lang="ru-RU" sz="4000" dirty="0">
                <a:solidFill>
                  <a:srgbClr val="273755"/>
                </a:solidFill>
                <a:ea typeface="Open Sans" panose="020B0606030504020204" pitchFamily="34" charset="0"/>
                <a:cs typeface="Helvetica" panose="020B0604020202020204" pitchFamily="34" charset="0"/>
              </a:rPr>
              <a:t>. Желтоватые или желтые плоско-выпуклые круглые или полигональные гранулы диаметром до 0.8см со слабым запахом пчелиного воска. Т. пл. 54-60оС.</a:t>
            </a:r>
          </a:p>
          <a:p>
            <a:pPr algn="just">
              <a:spcBef>
                <a:spcPts val="600"/>
              </a:spcBef>
              <a:spcAft>
                <a:spcPts val="600"/>
              </a:spcAft>
            </a:pPr>
            <a:r>
              <a:rPr lang="ru-RU" sz="4000" dirty="0">
                <a:solidFill>
                  <a:srgbClr val="273755"/>
                </a:solidFill>
                <a:ea typeface="Open Sans" panose="020B0606030504020204" pitchFamily="34" charset="0"/>
                <a:cs typeface="Helvetica" panose="020B0604020202020204" pitchFamily="34" charset="0"/>
              </a:rPr>
              <a:t>При нагреве до высоких температур цвет парафина может изменяться из-за действия высокой температуры на составляющие пчелиного воска, он может стать коричневым или серо-желтым. </a:t>
            </a:r>
            <a:r>
              <a:rPr lang="ru-RU" sz="4000" dirty="0" err="1">
                <a:solidFill>
                  <a:srgbClr val="273755"/>
                </a:solidFill>
                <a:ea typeface="Open Sans" panose="020B0606030504020204" pitchFamily="34" charset="0"/>
                <a:cs typeface="Helvetica" panose="020B0604020202020204" pitchFamily="34" charset="0"/>
              </a:rPr>
              <a:t>Микротомические</a:t>
            </a:r>
            <a:r>
              <a:rPr lang="ru-RU" sz="4000" dirty="0">
                <a:solidFill>
                  <a:srgbClr val="273755"/>
                </a:solidFill>
                <a:ea typeface="Open Sans" panose="020B0606030504020204" pitchFamily="34" charset="0"/>
                <a:cs typeface="Helvetica" panose="020B0604020202020204" pitchFamily="34" charset="0"/>
              </a:rPr>
              <a:t> свойства такого парафина не нарушаются.</a:t>
            </a:r>
          </a:p>
          <a:p>
            <a:pPr marL="457200" indent="-457200" algn="just">
              <a:spcBef>
                <a:spcPts val="600"/>
              </a:spcBef>
              <a:spcAft>
                <a:spcPts val="600"/>
              </a:spcAft>
              <a:buFont typeface="Arial" panose="020B0604020202020204" pitchFamily="34" charset="0"/>
              <a:buChar char="•"/>
            </a:pPr>
            <a:endParaRPr lang="ru-RU" sz="4000" dirty="0">
              <a:solidFill>
                <a:srgbClr val="273755"/>
              </a:solidFill>
              <a:ea typeface="Open Sans" panose="020B0606030504020204" pitchFamily="34" charset="0"/>
              <a:cs typeface="Helvetica" panose="020B0604020202020204" pitchFamily="34" charset="0"/>
            </a:endParaRPr>
          </a:p>
        </p:txBody>
      </p:sp>
      <p:sp>
        <p:nvSpPr>
          <p:cNvPr id="7" name="Прямоугольник 6">
            <a:extLst>
              <a:ext uri="{FF2B5EF4-FFF2-40B4-BE49-F238E27FC236}">
                <a16:creationId xmlns:a16="http://schemas.microsoft.com/office/drawing/2014/main" id="{A897CF19-9932-825E-FA76-DF043DDACEA0}"/>
              </a:ext>
            </a:extLst>
          </p:cNvPr>
          <p:cNvSpPr/>
          <p:nvPr/>
        </p:nvSpPr>
        <p:spPr>
          <a:xfrm>
            <a:off x="12744400" y="0"/>
            <a:ext cx="5543600" cy="1027430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FCC1B23-65C5-A056-BCC6-853BF4754916}"/>
              </a:ext>
            </a:extLst>
          </p:cNvPr>
          <p:cNvSpPr/>
          <p:nvPr/>
        </p:nvSpPr>
        <p:spPr>
          <a:xfrm>
            <a:off x="1107480" y="2193702"/>
            <a:ext cx="3237998" cy="45719"/>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6" descr="Рисунок 21">
            <a:extLst>
              <a:ext uri="{FF2B5EF4-FFF2-40B4-BE49-F238E27FC236}">
                <a16:creationId xmlns:a16="http://schemas.microsoft.com/office/drawing/2014/main" id="{B8450076-6F48-97B7-4F33-5BFEE68F59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3605" y="9379179"/>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Рисунок 1">
            <a:extLst>
              <a:ext uri="{FF2B5EF4-FFF2-40B4-BE49-F238E27FC236}">
                <a16:creationId xmlns:a16="http://schemas.microsoft.com/office/drawing/2014/main" id="{E64E5C32-4F46-1E62-3A70-85461E33E129}"/>
              </a:ext>
            </a:extLst>
          </p:cNvPr>
          <p:cNvPicPr>
            <a:picLocks noChangeAspect="1"/>
          </p:cNvPicPr>
          <p:nvPr/>
        </p:nvPicPr>
        <p:blipFill>
          <a:blip r:embed="rId4"/>
          <a:stretch>
            <a:fillRect/>
          </a:stretch>
        </p:blipFill>
        <p:spPr>
          <a:xfrm>
            <a:off x="13282587" y="3036887"/>
            <a:ext cx="4467225" cy="4200525"/>
          </a:xfrm>
          <a:prstGeom prst="rect">
            <a:avLst/>
          </a:prstGeom>
        </p:spPr>
      </p:pic>
    </p:spTree>
    <p:extLst>
      <p:ext uri="{BB962C8B-B14F-4D97-AF65-F5344CB8AC3E}">
        <p14:creationId xmlns:p14="http://schemas.microsoft.com/office/powerpoint/2010/main" val="2073258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62E28CDB-91B7-8D0A-3F77-13EEC0EDF744}"/>
              </a:ext>
            </a:extLst>
          </p:cNvPr>
          <p:cNvSpPr/>
          <p:nvPr/>
        </p:nvSpPr>
        <p:spPr>
          <a:xfrm>
            <a:off x="9152139" y="6001246"/>
            <a:ext cx="9231900" cy="429606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a:extLst>
              <a:ext uri="{FF2B5EF4-FFF2-40B4-BE49-F238E27FC236}">
                <a16:creationId xmlns:a16="http://schemas.microsoft.com/office/drawing/2014/main" id="{0FA03035-5542-DD02-BC65-F5CE74C4F629}"/>
              </a:ext>
            </a:extLst>
          </p:cNvPr>
          <p:cNvSpPr/>
          <p:nvPr/>
        </p:nvSpPr>
        <p:spPr>
          <a:xfrm>
            <a:off x="-87900" y="1705186"/>
            <a:ext cx="9231900" cy="429606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11">
            <a:extLst>
              <a:ext uri="{FF2B5EF4-FFF2-40B4-BE49-F238E27FC236}">
                <a16:creationId xmlns:a16="http://schemas.microsoft.com/office/drawing/2014/main" id="{2DD8C6AE-60BD-2B06-5F67-7A552CFBDF26}"/>
              </a:ext>
            </a:extLst>
          </p:cNvPr>
          <p:cNvSpPr/>
          <p:nvPr/>
        </p:nvSpPr>
        <p:spPr>
          <a:xfrm>
            <a:off x="-87900" y="-13198"/>
            <a:ext cx="18448923" cy="1718383"/>
          </a:xfrm>
          <a:prstGeom prst="rect">
            <a:avLst/>
          </a:prstGeom>
          <a:solidFill>
            <a:srgbClr val="006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object 3"/>
          <p:cNvSpPr txBox="1"/>
          <p:nvPr/>
        </p:nvSpPr>
        <p:spPr>
          <a:xfrm>
            <a:off x="3694682" y="425341"/>
            <a:ext cx="11482030" cy="769441"/>
          </a:xfrm>
          <a:prstGeom prst="rect">
            <a:avLst/>
          </a:prstGeom>
        </p:spPr>
        <p:txBody>
          <a:bodyPr vert="horz" wrap="square" lIns="0" tIns="0" rIns="0" bIns="0" rtlCol="0">
            <a:spAutoFit/>
          </a:bodyPr>
          <a:lstStyle/>
          <a:p>
            <a:pPr marL="0" marR="0" algn="ctr">
              <a:lnSpc>
                <a:spcPts val="6009"/>
              </a:lnSpc>
              <a:spcBef>
                <a:spcPts val="0"/>
              </a:spcBef>
              <a:spcAft>
                <a:spcPts val="0"/>
              </a:spcAft>
            </a:pPr>
            <a:r>
              <a:rPr lang="ru-RU" sz="5400" spc="120" dirty="0">
                <a:solidFill>
                  <a:srgbClr val="F9FCFF"/>
                </a:solidFill>
                <a:latin typeface="+mj-lt"/>
                <a:cs typeface="Helvetica" panose="020B0604020202020204" pitchFamily="34" charset="0"/>
              </a:rPr>
              <a:t>Парафин для проводки и заливки</a:t>
            </a:r>
          </a:p>
        </p:txBody>
      </p:sp>
      <p:sp>
        <p:nvSpPr>
          <p:cNvPr id="6" name="object 6"/>
          <p:cNvSpPr txBox="1"/>
          <p:nvPr/>
        </p:nvSpPr>
        <p:spPr>
          <a:xfrm>
            <a:off x="257603" y="3020925"/>
            <a:ext cx="8540893" cy="1231106"/>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nSpc>
                <a:spcPct val="100000"/>
              </a:lnSpc>
              <a:spcBef>
                <a:spcPct val="0"/>
              </a:spcBef>
            </a:pPr>
            <a:r>
              <a:rPr lang="ru-RU" altLang="ru-RU" sz="4000" i="0" dirty="0">
                <a:solidFill>
                  <a:schemeClr val="bg1"/>
                </a:solidFill>
                <a:latin typeface="+mn-lt"/>
                <a:cs typeface="Arial" panose="020B0604020202020204" pitchFamily="34" charset="0"/>
              </a:rPr>
              <a:t>Пригоден для использования и в проводке, и в заливке.</a:t>
            </a:r>
          </a:p>
        </p:txBody>
      </p:sp>
      <p:sp>
        <p:nvSpPr>
          <p:cNvPr id="7" name="object 7"/>
          <p:cNvSpPr txBox="1"/>
          <p:nvPr/>
        </p:nvSpPr>
        <p:spPr>
          <a:xfrm>
            <a:off x="9550467" y="3237662"/>
            <a:ext cx="8479930" cy="1231106"/>
          </a:xfrm>
          <a:prstGeom prst="rect">
            <a:avLst/>
          </a:prstGeom>
        </p:spPr>
        <p:txBody>
          <a:bodyPr vert="horz" wrap="square" lIns="0" tIns="0" rIns="0" bIns="0" rtlCol="0">
            <a:spAutoFit/>
          </a:bodyPr>
          <a:lstStyle>
            <a:defPPr>
              <a:defRPr lang="ru-RU"/>
            </a:defPPr>
            <a:lvl1pPr marR="0">
              <a:lnSpc>
                <a:spcPts val="2259"/>
              </a:lnSpc>
              <a:spcBef>
                <a:spcPts val="0"/>
              </a:spcBef>
              <a:spcAft>
                <a:spcPts val="0"/>
              </a:spcAft>
              <a:defRPr i="1" spc="13">
                <a:solidFill>
                  <a:srgbClr val="273755"/>
                </a:solidFill>
                <a:latin typeface="UUKDAI+Veleka-Italic"/>
                <a:cs typeface="UUKDAI+Veleka-Italic"/>
              </a:defRPr>
            </a:lvl1pPr>
          </a:lstStyle>
          <a:p>
            <a:pPr algn="ctr">
              <a:lnSpc>
                <a:spcPct val="100000"/>
              </a:lnSpc>
              <a:spcBef>
                <a:spcPct val="0"/>
              </a:spcBef>
              <a:buFontTx/>
              <a:buNone/>
            </a:pPr>
            <a:r>
              <a:rPr lang="ru-RU" altLang="ru-RU" sz="4000" i="0" dirty="0">
                <a:latin typeface="+mn-lt"/>
                <a:cs typeface="Arial" panose="020B0604020202020204" pitchFamily="34" charset="0"/>
              </a:rPr>
              <a:t>Содержит необходимые полезные добавки для </a:t>
            </a:r>
            <a:r>
              <a:rPr lang="ru-RU" altLang="ru-RU" sz="4000" i="0" dirty="0" err="1">
                <a:latin typeface="+mn-lt"/>
                <a:cs typeface="Arial" panose="020B0604020202020204" pitchFamily="34" charset="0"/>
              </a:rPr>
              <a:t>микротомии</a:t>
            </a:r>
            <a:r>
              <a:rPr lang="ru-RU" altLang="ru-RU" sz="4000" i="0" dirty="0">
                <a:latin typeface="+mn-lt"/>
                <a:cs typeface="Arial" panose="020B0604020202020204" pitchFamily="34" charset="0"/>
              </a:rPr>
              <a:t>.</a:t>
            </a:r>
          </a:p>
        </p:txBody>
      </p:sp>
      <p:sp>
        <p:nvSpPr>
          <p:cNvPr id="8" name="object 8"/>
          <p:cNvSpPr txBox="1"/>
          <p:nvPr/>
        </p:nvSpPr>
        <p:spPr>
          <a:xfrm>
            <a:off x="2735288" y="6884273"/>
            <a:ext cx="4187190" cy="493661"/>
          </a:xfrm>
          <a:prstGeom prst="rect">
            <a:avLst/>
          </a:prstGeom>
        </p:spPr>
        <p:txBody>
          <a:bodyPr vert="horz" wrap="square" lIns="0" tIns="0" rIns="0" bIns="0" rtlCol="0">
            <a:spAutoFit/>
          </a:bodyPr>
          <a:lstStyle/>
          <a:p>
            <a:pPr marL="0" marR="0" algn="ctr">
              <a:lnSpc>
                <a:spcPts val="4137"/>
              </a:lnSpc>
              <a:spcBef>
                <a:spcPts val="0"/>
              </a:spcBef>
              <a:spcAft>
                <a:spcPts val="0"/>
              </a:spcAft>
            </a:pPr>
            <a:r>
              <a:rPr lang="ru-RU" sz="3000" b="1" dirty="0">
                <a:solidFill>
                  <a:srgbClr val="273755"/>
                </a:solidFill>
                <a:ea typeface="Open Sans Semibold" panose="020B0706030804020204" pitchFamily="34" charset="0"/>
                <a:cs typeface="Arial" panose="020B0604020202020204" pitchFamily="34" charset="0"/>
              </a:rPr>
              <a:t> </a:t>
            </a:r>
            <a:endParaRPr sz="3000" b="1" dirty="0">
              <a:solidFill>
                <a:srgbClr val="273755"/>
              </a:solidFill>
              <a:ea typeface="Open Sans Semibold" panose="020B0706030804020204" pitchFamily="34" charset="0"/>
              <a:cs typeface="Arial" panose="020B0604020202020204" pitchFamily="34" charset="0"/>
            </a:endParaRPr>
          </a:p>
        </p:txBody>
      </p:sp>
      <p:sp>
        <p:nvSpPr>
          <p:cNvPr id="10" name="object 10"/>
          <p:cNvSpPr txBox="1"/>
          <p:nvPr/>
        </p:nvSpPr>
        <p:spPr>
          <a:xfrm>
            <a:off x="765128" y="6936650"/>
            <a:ext cx="7525841" cy="1846659"/>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gn="ctr">
              <a:lnSpc>
                <a:spcPct val="100000"/>
              </a:lnSpc>
              <a:spcBef>
                <a:spcPct val="0"/>
              </a:spcBef>
              <a:buFontTx/>
              <a:buNone/>
            </a:pPr>
            <a:r>
              <a:rPr lang="ru-RU" altLang="ru-RU" sz="4000" i="0" dirty="0">
                <a:latin typeface="+mn-lt"/>
                <a:cs typeface="Arial" panose="020B0604020202020204" pitchFamily="34" charset="0"/>
              </a:rPr>
              <a:t>По сути это парафин для заливки, но обычно с высокой точкой плавления.</a:t>
            </a:r>
          </a:p>
        </p:txBody>
      </p:sp>
      <p:sp>
        <p:nvSpPr>
          <p:cNvPr id="11" name="object 11"/>
          <p:cNvSpPr txBox="1"/>
          <p:nvPr/>
        </p:nvSpPr>
        <p:spPr>
          <a:xfrm>
            <a:off x="9512285" y="6944311"/>
            <a:ext cx="8511608" cy="2462213"/>
          </a:xfrm>
          <a:prstGeom prst="rect">
            <a:avLst/>
          </a:prstGeom>
        </p:spPr>
        <p:txBody>
          <a:bodyPr vert="horz" wrap="square" lIns="0" tIns="0" rIns="0" bIns="0" rtlCol="0">
            <a:spAutoFit/>
          </a:bodyPr>
          <a:lstStyle>
            <a:defPPr>
              <a:defRPr lang="ru-RU"/>
            </a:defPPr>
            <a:lvl1pPr marR="0" algn="ctr">
              <a:lnSpc>
                <a:spcPts val="2259"/>
              </a:lnSpc>
              <a:spcBef>
                <a:spcPts val="0"/>
              </a:spcBef>
              <a:spcAft>
                <a:spcPts val="0"/>
              </a:spcAft>
              <a:defRPr sz="2200" i="1" spc="13">
                <a:solidFill>
                  <a:srgbClr val="273755"/>
                </a:solidFill>
                <a:latin typeface="Sitka Display" pitchFamily="2" charset="0"/>
                <a:ea typeface="Open Sans" panose="020B0606030504020204" pitchFamily="34" charset="0"/>
                <a:cs typeface="Helvetica" panose="020B0604020202020204" pitchFamily="34" charset="0"/>
              </a:defRPr>
            </a:lvl1pPr>
          </a:lstStyle>
          <a:p>
            <a:pPr algn="ctr">
              <a:lnSpc>
                <a:spcPct val="100000"/>
              </a:lnSpc>
              <a:spcBef>
                <a:spcPct val="0"/>
              </a:spcBef>
              <a:buFontTx/>
              <a:buNone/>
            </a:pPr>
            <a:r>
              <a:rPr lang="ru-RU" altLang="ru-RU" sz="4000" i="0" dirty="0">
                <a:solidFill>
                  <a:schemeClr val="bg1"/>
                </a:solidFill>
                <a:latin typeface="+mn-lt"/>
                <a:cs typeface="Arial" panose="020B0604020202020204" pitchFamily="34" charset="0"/>
              </a:rPr>
              <a:t>Если аппарат для проводки позволяет проводить ткани при подобной температуре, его можно использовать и в проводке.</a:t>
            </a:r>
          </a:p>
        </p:txBody>
      </p:sp>
      <p:pic>
        <p:nvPicPr>
          <p:cNvPr id="16" name="Picture 10" descr="Рисунок 21">
            <a:extLst>
              <a:ext uri="{FF2B5EF4-FFF2-40B4-BE49-F238E27FC236}">
                <a16:creationId xmlns:a16="http://schemas.microsoft.com/office/drawing/2014/main" id="{A04D33F9-8857-E902-E35C-7CEBEC5468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 y="9353895"/>
            <a:ext cx="1864595" cy="6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560602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6246772" y="589508"/>
            <a:ext cx="11101428" cy="1661993"/>
          </a:xfrm>
          <a:prstGeom prst="rect">
            <a:avLst/>
          </a:prstGeom>
        </p:spPr>
        <p:txBody>
          <a:bodyPr vert="horz" wrap="square" lIns="0" tIns="0" rIns="0" bIns="0" rtlCol="0">
            <a:spAutoFit/>
          </a:bodyPr>
          <a:lstStyle/>
          <a:p>
            <a:pPr marL="0" marR="0">
              <a:spcBef>
                <a:spcPts val="0"/>
              </a:spcBef>
              <a:spcAft>
                <a:spcPts val="0"/>
              </a:spcAft>
            </a:pPr>
            <a:r>
              <a:rPr lang="ru-RU" sz="5400" dirty="0">
                <a:solidFill>
                  <a:srgbClr val="273755"/>
                </a:solidFill>
                <a:latin typeface="+mj-lt"/>
                <a:cs typeface="Helvetica" panose="020B0604020202020204" pitchFamily="34" charset="0"/>
              </a:rPr>
              <a:t>Универсальная парафиновая заливочная среда </a:t>
            </a:r>
            <a:r>
              <a:rPr lang="ru-RU" sz="5400" dirty="0" err="1">
                <a:solidFill>
                  <a:srgbClr val="273755"/>
                </a:solidFill>
                <a:latin typeface="+mj-lt"/>
                <a:cs typeface="Helvetica" panose="020B0604020202020204" pitchFamily="34" charset="0"/>
              </a:rPr>
              <a:t>Медикс</a:t>
            </a:r>
            <a:endParaRPr lang="ru-RU" sz="5400" dirty="0">
              <a:solidFill>
                <a:srgbClr val="273755"/>
              </a:solidFill>
              <a:latin typeface="+mj-lt"/>
              <a:cs typeface="Helvetica" panose="020B0604020202020204" pitchFamily="34" charset="0"/>
            </a:endParaRPr>
          </a:p>
        </p:txBody>
      </p:sp>
      <p:sp>
        <p:nvSpPr>
          <p:cNvPr id="6" name="object 6"/>
          <p:cNvSpPr txBox="1"/>
          <p:nvPr/>
        </p:nvSpPr>
        <p:spPr>
          <a:xfrm>
            <a:off x="6263680" y="2949347"/>
            <a:ext cx="11101428" cy="5693866"/>
          </a:xfrm>
          <a:prstGeom prst="rect">
            <a:avLst/>
          </a:prstGeom>
        </p:spPr>
        <p:txBody>
          <a:bodyPr vert="horz" wrap="square" lIns="0" tIns="0" rIns="0" bIns="0" rtlCol="0">
            <a:spAutoFit/>
          </a:bodyPr>
          <a:lstStyle/>
          <a:p>
            <a:pPr algn="just">
              <a:spcBef>
                <a:spcPts val="600"/>
              </a:spcBef>
              <a:spcAft>
                <a:spcPts val="600"/>
              </a:spcAft>
            </a:pPr>
            <a:r>
              <a:rPr lang="ru-RU" sz="4000" dirty="0">
                <a:solidFill>
                  <a:srgbClr val="273755"/>
                </a:solidFill>
                <a:ea typeface="Open Sans" panose="020B0606030504020204" pitchFamily="34" charset="0"/>
                <a:cs typeface="Helvetica" panose="020B0604020202020204" pitchFamily="34" charset="0"/>
              </a:rPr>
              <a:t>Предназначена для пропитывания образцов перед заливкой и заливки. Применяется после минерального масла </a:t>
            </a:r>
            <a:r>
              <a:rPr lang="ru-RU" sz="4000" dirty="0" err="1">
                <a:solidFill>
                  <a:srgbClr val="273755"/>
                </a:solidFill>
                <a:ea typeface="Open Sans" panose="020B0606030504020204" pitchFamily="34" charset="0"/>
                <a:cs typeface="Helvetica" panose="020B0604020202020204" pitchFamily="34" charset="0"/>
              </a:rPr>
              <a:t>Медикстм</a:t>
            </a:r>
            <a:r>
              <a:rPr lang="ru-RU" sz="4000" dirty="0">
                <a:solidFill>
                  <a:srgbClr val="273755"/>
                </a:solidFill>
                <a:ea typeface="Open Sans" panose="020B0606030504020204" pitchFamily="34" charset="0"/>
                <a:cs typeface="Helvetica" panose="020B0604020202020204" pitchFamily="34" charset="0"/>
              </a:rPr>
              <a:t>. Желтоватые или желтые плоско-выпуклые круглые или полигональные гранулы диаметром до 0.8см со слабым запахом пчелиного воска. Т. пл. 56-60</a:t>
            </a:r>
            <a:r>
              <a:rPr lang="ru-RU" sz="4000" baseline="30000" dirty="0">
                <a:solidFill>
                  <a:srgbClr val="273755"/>
                </a:solidFill>
                <a:ea typeface="Open Sans" panose="020B0606030504020204" pitchFamily="34" charset="0"/>
                <a:cs typeface="Helvetica" panose="020B0604020202020204" pitchFamily="34" charset="0"/>
              </a:rPr>
              <a:t>о</a:t>
            </a:r>
            <a:r>
              <a:rPr lang="ru-RU" sz="4000" dirty="0">
                <a:solidFill>
                  <a:srgbClr val="273755"/>
                </a:solidFill>
                <a:ea typeface="Open Sans" panose="020B0606030504020204" pitchFamily="34" charset="0"/>
                <a:cs typeface="Helvetica" panose="020B0604020202020204" pitchFamily="34" charset="0"/>
              </a:rPr>
              <a:t>С.</a:t>
            </a:r>
          </a:p>
          <a:p>
            <a:pPr algn="just">
              <a:spcBef>
                <a:spcPts val="600"/>
              </a:spcBef>
              <a:spcAft>
                <a:spcPts val="600"/>
              </a:spcAft>
            </a:pPr>
            <a:r>
              <a:rPr lang="ru-RU" sz="4000" dirty="0">
                <a:solidFill>
                  <a:srgbClr val="273755"/>
                </a:solidFill>
                <a:ea typeface="Open Sans" panose="020B0606030504020204" pitchFamily="34" charset="0"/>
                <a:cs typeface="Helvetica" panose="020B0604020202020204" pitchFamily="34" charset="0"/>
              </a:rPr>
              <a:t>Здесь присутствуют все необходимые для улучшения </a:t>
            </a:r>
            <a:r>
              <a:rPr lang="ru-RU" sz="4000" dirty="0" err="1">
                <a:solidFill>
                  <a:srgbClr val="273755"/>
                </a:solidFill>
                <a:ea typeface="Open Sans" panose="020B0606030504020204" pitchFamily="34" charset="0"/>
                <a:cs typeface="Helvetica" panose="020B0604020202020204" pitchFamily="34" charset="0"/>
              </a:rPr>
              <a:t>микротомии</a:t>
            </a:r>
            <a:r>
              <a:rPr lang="ru-RU" sz="4000" dirty="0">
                <a:solidFill>
                  <a:srgbClr val="273755"/>
                </a:solidFill>
                <a:ea typeface="Open Sans" panose="020B0606030504020204" pitchFamily="34" charset="0"/>
                <a:cs typeface="Helvetica" panose="020B0604020202020204" pitchFamily="34" charset="0"/>
              </a:rPr>
              <a:t> природные и синтетические добавки (не канцерогенные).</a:t>
            </a:r>
          </a:p>
        </p:txBody>
      </p:sp>
      <p:sp>
        <p:nvSpPr>
          <p:cNvPr id="7" name="Прямоугольник 6">
            <a:extLst>
              <a:ext uri="{FF2B5EF4-FFF2-40B4-BE49-F238E27FC236}">
                <a16:creationId xmlns:a16="http://schemas.microsoft.com/office/drawing/2014/main" id="{A897CF19-9932-825E-FA76-DF043DDACEA0}"/>
              </a:ext>
            </a:extLst>
          </p:cNvPr>
          <p:cNvSpPr/>
          <p:nvPr/>
        </p:nvSpPr>
        <p:spPr>
          <a:xfrm>
            <a:off x="0" y="0"/>
            <a:ext cx="5543600" cy="1027430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FCC1B23-65C5-A056-BCC6-853BF4754916}"/>
              </a:ext>
            </a:extLst>
          </p:cNvPr>
          <p:cNvSpPr/>
          <p:nvPr/>
        </p:nvSpPr>
        <p:spPr>
          <a:xfrm>
            <a:off x="6263680" y="2193702"/>
            <a:ext cx="3237998" cy="45719"/>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6" descr="Рисунок 21">
            <a:extLst>
              <a:ext uri="{FF2B5EF4-FFF2-40B4-BE49-F238E27FC236}">
                <a16:creationId xmlns:a16="http://schemas.microsoft.com/office/drawing/2014/main" id="{B8450076-6F48-97B7-4F33-5BFEE68F59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80" y="936104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Рисунок 1">
            <a:extLst>
              <a:ext uri="{FF2B5EF4-FFF2-40B4-BE49-F238E27FC236}">
                <a16:creationId xmlns:a16="http://schemas.microsoft.com/office/drawing/2014/main" id="{DBCD4361-192B-F36E-207E-A8478DA3DDCB}"/>
              </a:ext>
            </a:extLst>
          </p:cNvPr>
          <p:cNvPicPr>
            <a:picLocks noChangeAspect="1"/>
          </p:cNvPicPr>
          <p:nvPr/>
        </p:nvPicPr>
        <p:blipFill>
          <a:blip r:embed="rId4"/>
          <a:stretch>
            <a:fillRect/>
          </a:stretch>
        </p:blipFill>
        <p:spPr>
          <a:xfrm>
            <a:off x="278600" y="2568724"/>
            <a:ext cx="4986399" cy="5136851"/>
          </a:xfrm>
          <a:prstGeom prst="rect">
            <a:avLst/>
          </a:prstGeom>
        </p:spPr>
      </p:pic>
    </p:spTree>
    <p:extLst>
      <p:ext uri="{BB962C8B-B14F-4D97-AF65-F5344CB8AC3E}">
        <p14:creationId xmlns:p14="http://schemas.microsoft.com/office/powerpoint/2010/main" val="1600687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1460748" y="3502787"/>
            <a:ext cx="16242758" cy="6155531"/>
          </a:xfrm>
          <a:prstGeom prst="rect">
            <a:avLst/>
          </a:prstGeom>
        </p:spPr>
        <p:txBody>
          <a:bodyPr vert="horz" wrap="square" lIns="0" tIns="0" rIns="0" bIns="0" rtlCol="0">
            <a:spAutoFit/>
          </a:bodyPr>
          <a:lstStyle/>
          <a:p>
            <a:pPr marL="571500" indent="-571500">
              <a:lnSpc>
                <a:spcPts val="4800"/>
              </a:lnSpc>
              <a:buFont typeface="Wingdings" panose="05000000000000000000" pitchFamily="2" charset="2"/>
              <a:buChar char="§"/>
            </a:pPr>
            <a:r>
              <a:rPr lang="ru-RU" sz="4000" dirty="0">
                <a:solidFill>
                  <a:srgbClr val="273755"/>
                </a:solidFill>
                <a:ea typeface="Open Sans Semibold" panose="020B0706030804020204" pitchFamily="34" charset="0"/>
                <a:cs typeface="Open Sans Semibold" panose="020B0706030804020204" pitchFamily="34" charset="0"/>
              </a:rPr>
              <a:t>Промежуточные среды должны обеспечивать постепенный и мягкий переход от </a:t>
            </a:r>
            <a:r>
              <a:rPr lang="ru-RU" sz="4000" dirty="0" err="1">
                <a:solidFill>
                  <a:srgbClr val="273755"/>
                </a:solidFill>
                <a:ea typeface="Open Sans Semibold" panose="020B0706030804020204" pitchFamily="34" charset="0"/>
                <a:cs typeface="Open Sans Semibold" panose="020B0706030804020204" pitchFamily="34" charset="0"/>
              </a:rPr>
              <a:t>дегидратанта</a:t>
            </a:r>
            <a:r>
              <a:rPr lang="ru-RU" sz="4000" dirty="0">
                <a:solidFill>
                  <a:srgbClr val="273755"/>
                </a:solidFill>
                <a:ea typeface="Open Sans Semibold" panose="020B0706030804020204" pitchFamily="34" charset="0"/>
                <a:cs typeface="Open Sans Semibold" panose="020B0706030804020204" pitchFamily="34" charset="0"/>
              </a:rPr>
              <a:t> к парафину.</a:t>
            </a:r>
          </a:p>
          <a:p>
            <a:pPr marL="571500" indent="-571500">
              <a:lnSpc>
                <a:spcPts val="4800"/>
              </a:lnSpc>
              <a:buFont typeface="Wingdings" panose="05000000000000000000" pitchFamily="2" charset="2"/>
              <a:buChar char="§"/>
            </a:pPr>
            <a:r>
              <a:rPr lang="ru-RU" sz="4000" dirty="0">
                <a:solidFill>
                  <a:srgbClr val="273755"/>
                </a:solidFill>
                <a:ea typeface="Open Sans Semibold" panose="020B0706030804020204" pitchFamily="34" charset="0"/>
                <a:cs typeface="Open Sans Semibold" panose="020B0706030804020204" pitchFamily="34" charset="0"/>
              </a:rPr>
              <a:t>Самый мягкий вариант – промежуточные смеси с минеральным маслом и минеральное масло.</a:t>
            </a:r>
          </a:p>
          <a:p>
            <a:pPr marL="571500" indent="-571500">
              <a:lnSpc>
                <a:spcPts val="4800"/>
              </a:lnSpc>
              <a:buFont typeface="Wingdings" panose="05000000000000000000" pitchFamily="2" charset="2"/>
              <a:buChar char="§"/>
            </a:pPr>
            <a:r>
              <a:rPr lang="ru-RU" sz="4000" dirty="0">
                <a:solidFill>
                  <a:srgbClr val="273755"/>
                </a:solidFill>
                <a:ea typeface="Open Sans Semibold" panose="020B0706030804020204" pitchFamily="34" charset="0"/>
                <a:cs typeface="Open Sans Semibold" panose="020B0706030804020204" pitchFamily="34" charset="0"/>
              </a:rPr>
              <a:t>Жесткий вариант – ксилол. Слегка смягчают смеси спирт/ксилол 1/1 и ксилол/парафин 1/1. (спирт – этанол хуже, </a:t>
            </a:r>
            <a:r>
              <a:rPr lang="ru-RU" sz="4000" dirty="0" err="1">
                <a:solidFill>
                  <a:srgbClr val="273755"/>
                </a:solidFill>
                <a:ea typeface="Open Sans Semibold" panose="020B0706030804020204" pitchFamily="34" charset="0"/>
                <a:cs typeface="Open Sans Semibold" panose="020B0706030804020204" pitchFamily="34" charset="0"/>
              </a:rPr>
              <a:t>изопропанол</a:t>
            </a:r>
            <a:r>
              <a:rPr lang="ru-RU" sz="4000" dirty="0">
                <a:solidFill>
                  <a:srgbClr val="273755"/>
                </a:solidFill>
                <a:ea typeface="Open Sans Semibold" panose="020B0706030804020204" pitchFamily="34" charset="0"/>
                <a:cs typeface="Open Sans Semibold" panose="020B0706030804020204" pitchFamily="34" charset="0"/>
              </a:rPr>
              <a:t> лучше).</a:t>
            </a:r>
          </a:p>
          <a:p>
            <a:pPr marL="571500" indent="-571500">
              <a:lnSpc>
                <a:spcPts val="4800"/>
              </a:lnSpc>
              <a:buFont typeface="Wingdings" panose="05000000000000000000" pitchFamily="2" charset="2"/>
              <a:buChar char="§"/>
            </a:pPr>
            <a:r>
              <a:rPr lang="ru-RU" sz="4000" dirty="0">
                <a:solidFill>
                  <a:srgbClr val="273755"/>
                </a:solidFill>
                <a:ea typeface="Open Sans Semibold" panose="020B0706030804020204" pitchFamily="34" charset="0"/>
                <a:cs typeface="Open Sans Semibold" panose="020B0706030804020204" pitchFamily="34" charset="0"/>
              </a:rPr>
              <a:t>Вариант </a:t>
            </a:r>
            <a:r>
              <a:rPr lang="ru-RU" sz="4000" dirty="0" err="1">
                <a:solidFill>
                  <a:srgbClr val="273755"/>
                </a:solidFill>
                <a:ea typeface="Open Sans Semibold" panose="020B0706030804020204" pitchFamily="34" charset="0"/>
                <a:cs typeface="Open Sans Semibold" panose="020B0706030804020204" pitchFamily="34" charset="0"/>
              </a:rPr>
              <a:t>изопропанол</a:t>
            </a:r>
            <a:r>
              <a:rPr lang="ru-RU" sz="4000" dirty="0">
                <a:solidFill>
                  <a:srgbClr val="273755"/>
                </a:solidFill>
                <a:ea typeface="Open Sans Semibold" panose="020B0706030804020204" pitchFamily="34" charset="0"/>
                <a:cs typeface="Open Sans Semibold" panose="020B0706030804020204" pitchFamily="34" charset="0"/>
              </a:rPr>
              <a:t>-парафин относительно проблемный. Часть объектов получается приемлемо, но большинство трудных объектов не так, как хотелось бы (особенно не пригоден для тканей грызунов и компактных костей).</a:t>
            </a:r>
          </a:p>
        </p:txBody>
      </p:sp>
      <p:sp>
        <p:nvSpPr>
          <p:cNvPr id="4" name="object 4"/>
          <p:cNvSpPr txBox="1"/>
          <p:nvPr/>
        </p:nvSpPr>
        <p:spPr>
          <a:xfrm>
            <a:off x="1460748" y="2031551"/>
            <a:ext cx="11988552" cy="1231106"/>
          </a:xfrm>
          <a:prstGeom prst="rect">
            <a:avLst/>
          </a:prstGeom>
        </p:spPr>
        <p:txBody>
          <a:bodyPr vert="horz" wrap="square" lIns="0" tIns="0" rIns="0" bIns="0" rtlCol="0">
            <a:spAutoFit/>
          </a:bodyPr>
          <a:lstStyle/>
          <a:p>
            <a:pPr marL="0" marR="0">
              <a:spcBef>
                <a:spcPts val="0"/>
              </a:spcBef>
              <a:spcAft>
                <a:spcPts val="0"/>
              </a:spcAft>
            </a:pPr>
            <a:r>
              <a:rPr lang="ru-RU" sz="4000" b="1" dirty="0">
                <a:solidFill>
                  <a:srgbClr val="273755"/>
                </a:solidFill>
                <a:cs typeface="Helvetica" panose="020B0604020202020204" pitchFamily="34" charset="0"/>
              </a:rPr>
              <a:t>Переход от промежуточной среды к пропитывающей (парафину для проводки) </a:t>
            </a:r>
          </a:p>
        </p:txBody>
      </p:sp>
      <p:pic>
        <p:nvPicPr>
          <p:cNvPr id="11" name="Рисунок 10" descr="Цифровая отрисовка вирусов форматион">
            <a:extLst>
              <a:ext uri="{FF2B5EF4-FFF2-40B4-BE49-F238E27FC236}">
                <a16:creationId xmlns:a16="http://schemas.microsoft.com/office/drawing/2014/main" id="{28059C57-DD23-6C03-EF11-C55C736E1030}"/>
              </a:ext>
            </a:extLst>
          </p:cNvPr>
          <p:cNvPicPr>
            <a:picLocks noChangeAspect="1"/>
          </p:cNvPicPr>
          <p:nvPr/>
        </p:nvPicPr>
        <p:blipFill rotWithShape="1">
          <a:blip r:embed="rId2">
            <a:alphaModFix amt="69000"/>
            <a:extLst>
              <a:ext uri="{28A0092B-C50C-407E-A947-70E740481C1C}">
                <a14:useLocalDpi xmlns:a14="http://schemas.microsoft.com/office/drawing/2010/main" val="0"/>
              </a:ext>
            </a:extLst>
          </a:blip>
          <a:srcRect l="-126" t="61340" b="24164"/>
          <a:stretch/>
        </p:blipFill>
        <p:spPr>
          <a:xfrm>
            <a:off x="-145032" y="0"/>
            <a:ext cx="18433032" cy="1872208"/>
          </a:xfrm>
          <a:prstGeom prst="rect">
            <a:avLst/>
          </a:prstGeom>
          <a:effectLst/>
        </p:spPr>
      </p:pic>
      <p:pic>
        <p:nvPicPr>
          <p:cNvPr id="12" name="Picture 10" descr="Рисунок 21">
            <a:extLst>
              <a:ext uri="{FF2B5EF4-FFF2-40B4-BE49-F238E27FC236}">
                <a16:creationId xmlns:a16="http://schemas.microsoft.com/office/drawing/2014/main" id="{5A5E7651-0639-96C0-DA66-6C9E2CD52B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 y="9353895"/>
            <a:ext cx="1864595" cy="6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Прямоугольник 12">
            <a:extLst>
              <a:ext uri="{FF2B5EF4-FFF2-40B4-BE49-F238E27FC236}">
                <a16:creationId xmlns:a16="http://schemas.microsoft.com/office/drawing/2014/main" id="{88568D8B-47F9-3EA5-7963-1BD42EB9342D}"/>
              </a:ext>
            </a:extLst>
          </p:cNvPr>
          <p:cNvSpPr/>
          <p:nvPr/>
        </p:nvSpPr>
        <p:spPr>
          <a:xfrm>
            <a:off x="1439144" y="3318708"/>
            <a:ext cx="4179044" cy="719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83658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1460748" y="3502787"/>
            <a:ext cx="15565380" cy="6123536"/>
          </a:xfrm>
          <a:prstGeom prst="rect">
            <a:avLst/>
          </a:prstGeom>
        </p:spPr>
        <p:txBody>
          <a:bodyPr vert="horz" wrap="square" lIns="0" tIns="0" rIns="0" bIns="0" rtlCol="0">
            <a:spAutoFit/>
          </a:bodyPr>
          <a:lstStyle/>
          <a:p>
            <a:pPr marL="571500" indent="-571500" algn="just">
              <a:lnSpc>
                <a:spcPts val="4800"/>
              </a:lnSpc>
              <a:buFont typeface="Wingdings" panose="05000000000000000000" pitchFamily="2" charset="2"/>
              <a:buChar char="§"/>
            </a:pPr>
            <a:r>
              <a:rPr lang="ru-RU" sz="3600" dirty="0">
                <a:solidFill>
                  <a:srgbClr val="273755"/>
                </a:solidFill>
                <a:ea typeface="Open Sans Semibold" panose="020B0706030804020204" pitchFamily="34" charset="0"/>
                <a:cs typeface="Open Sans Semibold" panose="020B0706030804020204" pitchFamily="34" charset="0"/>
              </a:rPr>
              <a:t>Если объекты при комнатной температуре поместить в расплавленный парафин и не подогретую реторту, то вокруг объектов образуется зона, в которой парафин начинает застывать и здесь не происходит проникновения парафина внутрь объектов до тех пор, пока они не нагреются выше точки плавления парафина. Обычно требуется примерно 2 часа на этот момент.</a:t>
            </a:r>
          </a:p>
          <a:p>
            <a:pPr marL="571500" indent="-571500" algn="just">
              <a:lnSpc>
                <a:spcPts val="4800"/>
              </a:lnSpc>
              <a:buFont typeface="Wingdings" panose="05000000000000000000" pitchFamily="2" charset="2"/>
              <a:buChar char="§"/>
            </a:pPr>
            <a:r>
              <a:rPr lang="ru-RU" sz="3600" dirty="0">
                <a:solidFill>
                  <a:srgbClr val="273755"/>
                </a:solidFill>
                <a:ea typeface="Open Sans Semibold" panose="020B0706030804020204" pitchFamily="34" charset="0"/>
                <a:cs typeface="Open Sans Semibold" panose="020B0706030804020204" pitchFamily="34" charset="0"/>
              </a:rPr>
              <a:t>Если ткани не успевают нагреться, то на поверхности может образоваться «парафиновая шапка» - застывший парафин и проводка дальше не идет, процессор не может обменять парафин на свежий и т.д.</a:t>
            </a:r>
          </a:p>
          <a:p>
            <a:pPr marL="571500" indent="-571500" algn="just">
              <a:lnSpc>
                <a:spcPts val="4800"/>
              </a:lnSpc>
              <a:buFont typeface="Wingdings" panose="05000000000000000000" pitchFamily="2" charset="2"/>
              <a:buChar char="§"/>
            </a:pPr>
            <a:r>
              <a:rPr lang="ru-RU" sz="3600" dirty="0">
                <a:solidFill>
                  <a:srgbClr val="273755"/>
                </a:solidFill>
                <a:ea typeface="Open Sans Semibold" panose="020B0706030804020204" pitchFamily="34" charset="0"/>
                <a:cs typeface="Open Sans Semibold" panose="020B0706030804020204" pitchFamily="34" charset="0"/>
              </a:rPr>
              <a:t>Решение: последний </a:t>
            </a:r>
            <a:r>
              <a:rPr lang="ru-RU" sz="3600" dirty="0" err="1">
                <a:solidFill>
                  <a:srgbClr val="273755"/>
                </a:solidFill>
                <a:ea typeface="Open Sans Semibold" panose="020B0706030804020204" pitchFamily="34" charset="0"/>
                <a:cs typeface="Open Sans Semibold" panose="020B0706030804020204" pitchFamily="34" charset="0"/>
              </a:rPr>
              <a:t>просветлитель</a:t>
            </a:r>
            <a:r>
              <a:rPr lang="ru-RU" sz="3600" dirty="0">
                <a:solidFill>
                  <a:srgbClr val="273755"/>
                </a:solidFill>
                <a:ea typeface="Open Sans Semibold" panose="020B0706030804020204" pitchFamily="34" charset="0"/>
                <a:cs typeface="Open Sans Semibold" panose="020B0706030804020204" pitchFamily="34" charset="0"/>
              </a:rPr>
              <a:t> должен быть нагрет до 45</a:t>
            </a:r>
            <a:r>
              <a:rPr lang="ru-RU" sz="3600" baseline="30000" dirty="0">
                <a:solidFill>
                  <a:srgbClr val="273755"/>
                </a:solidFill>
                <a:ea typeface="Open Sans Semibold" panose="020B0706030804020204" pitchFamily="34" charset="0"/>
                <a:cs typeface="Open Sans Semibold" panose="020B0706030804020204" pitchFamily="34" charset="0"/>
              </a:rPr>
              <a:t>о</a:t>
            </a:r>
            <a:r>
              <a:rPr lang="ru-RU" sz="3600" dirty="0">
                <a:solidFill>
                  <a:srgbClr val="273755"/>
                </a:solidFill>
                <a:ea typeface="Open Sans Semibold" panose="020B0706030804020204" pitchFamily="34" charset="0"/>
                <a:cs typeface="Open Sans Semibold" panose="020B0706030804020204" pitchFamily="34" charset="0"/>
              </a:rPr>
              <a:t>С примерно в течение 1 часа. Тогда «шапка» не будет образовываться. </a:t>
            </a:r>
          </a:p>
        </p:txBody>
      </p:sp>
      <p:sp>
        <p:nvSpPr>
          <p:cNvPr id="4" name="object 4"/>
          <p:cNvSpPr txBox="1"/>
          <p:nvPr/>
        </p:nvSpPr>
        <p:spPr>
          <a:xfrm>
            <a:off x="1460748" y="2031551"/>
            <a:ext cx="11988552" cy="1231106"/>
          </a:xfrm>
          <a:prstGeom prst="rect">
            <a:avLst/>
          </a:prstGeom>
        </p:spPr>
        <p:txBody>
          <a:bodyPr vert="horz" wrap="square" lIns="0" tIns="0" rIns="0" bIns="0" rtlCol="0">
            <a:spAutoFit/>
          </a:bodyPr>
          <a:lstStyle/>
          <a:p>
            <a:pPr marL="0" marR="0">
              <a:spcBef>
                <a:spcPts val="0"/>
              </a:spcBef>
              <a:spcAft>
                <a:spcPts val="0"/>
              </a:spcAft>
            </a:pPr>
            <a:r>
              <a:rPr lang="ru-RU" sz="4000" b="1" dirty="0">
                <a:solidFill>
                  <a:srgbClr val="273755"/>
                </a:solidFill>
                <a:cs typeface="Helvetica" panose="020B0604020202020204" pitchFamily="34" charset="0"/>
              </a:rPr>
              <a:t>Переход от промежуточной среды к пропитывающей (парафину для проводки) </a:t>
            </a:r>
          </a:p>
        </p:txBody>
      </p:sp>
      <p:pic>
        <p:nvPicPr>
          <p:cNvPr id="11" name="Рисунок 10" descr="Цифровая отрисовка вирусов форматион">
            <a:extLst>
              <a:ext uri="{FF2B5EF4-FFF2-40B4-BE49-F238E27FC236}">
                <a16:creationId xmlns:a16="http://schemas.microsoft.com/office/drawing/2014/main" id="{28059C57-DD23-6C03-EF11-C55C736E1030}"/>
              </a:ext>
            </a:extLst>
          </p:cNvPr>
          <p:cNvPicPr>
            <a:picLocks noChangeAspect="1"/>
          </p:cNvPicPr>
          <p:nvPr/>
        </p:nvPicPr>
        <p:blipFill rotWithShape="1">
          <a:blip r:embed="rId2">
            <a:alphaModFix amt="69000"/>
            <a:extLst>
              <a:ext uri="{28A0092B-C50C-407E-A947-70E740481C1C}">
                <a14:useLocalDpi xmlns:a14="http://schemas.microsoft.com/office/drawing/2010/main" val="0"/>
              </a:ext>
            </a:extLst>
          </a:blip>
          <a:srcRect l="-126" t="61340" b="24164"/>
          <a:stretch/>
        </p:blipFill>
        <p:spPr>
          <a:xfrm>
            <a:off x="-145032" y="0"/>
            <a:ext cx="18433032" cy="1872208"/>
          </a:xfrm>
          <a:prstGeom prst="rect">
            <a:avLst/>
          </a:prstGeom>
          <a:effectLst/>
        </p:spPr>
      </p:pic>
      <p:pic>
        <p:nvPicPr>
          <p:cNvPr id="12" name="Picture 10" descr="Рисунок 21">
            <a:extLst>
              <a:ext uri="{FF2B5EF4-FFF2-40B4-BE49-F238E27FC236}">
                <a16:creationId xmlns:a16="http://schemas.microsoft.com/office/drawing/2014/main" id="{5A5E7651-0639-96C0-DA66-6C9E2CD52B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 y="9353895"/>
            <a:ext cx="1864595" cy="6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Прямоугольник 12">
            <a:extLst>
              <a:ext uri="{FF2B5EF4-FFF2-40B4-BE49-F238E27FC236}">
                <a16:creationId xmlns:a16="http://schemas.microsoft.com/office/drawing/2014/main" id="{88568D8B-47F9-3EA5-7963-1BD42EB9342D}"/>
              </a:ext>
            </a:extLst>
          </p:cNvPr>
          <p:cNvSpPr/>
          <p:nvPr/>
        </p:nvSpPr>
        <p:spPr>
          <a:xfrm>
            <a:off x="1439144" y="3318708"/>
            <a:ext cx="4179044" cy="719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09045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48656" y="900747"/>
            <a:ext cx="12171805" cy="942437"/>
          </a:xfrm>
          <a:prstGeom prst="rect">
            <a:avLst/>
          </a:prstGeom>
        </p:spPr>
        <p:txBody>
          <a:bodyPr vert="horz" wrap="square" lIns="0" tIns="0" rIns="0" bIns="0" rtlCol="0">
            <a:spAutoFit/>
          </a:bodyPr>
          <a:lstStyle/>
          <a:p>
            <a:pPr>
              <a:lnSpc>
                <a:spcPts val="7885"/>
              </a:lnSpc>
            </a:pPr>
            <a:r>
              <a:rPr lang="ru-RU" sz="5393" spc="18" dirty="0">
                <a:solidFill>
                  <a:srgbClr val="04194A"/>
                </a:solidFill>
                <a:latin typeface="+mj-lt"/>
                <a:cs typeface="Helvetica" panose="020B0604020202020204" pitchFamily="34" charset="0"/>
              </a:rPr>
              <a:t>Влияние полярности реагентов</a:t>
            </a:r>
            <a:endParaRPr sz="5393" spc="19" dirty="0">
              <a:solidFill>
                <a:srgbClr val="04194A"/>
              </a:solidFill>
              <a:latin typeface="+mj-lt"/>
              <a:cs typeface="Helvetica" panose="020B0604020202020204" pitchFamily="34" charset="0"/>
            </a:endParaRPr>
          </a:p>
        </p:txBody>
      </p:sp>
      <p:sp>
        <p:nvSpPr>
          <p:cNvPr id="4" name="object 4"/>
          <p:cNvSpPr txBox="1"/>
          <p:nvPr/>
        </p:nvSpPr>
        <p:spPr>
          <a:xfrm>
            <a:off x="1448656" y="2858911"/>
            <a:ext cx="15337401" cy="2152192"/>
          </a:xfrm>
          <a:prstGeom prst="rect">
            <a:avLst/>
          </a:prstGeom>
        </p:spPr>
        <p:txBody>
          <a:bodyPr vert="horz" wrap="square" lIns="0" tIns="0" rIns="0" bIns="0" rtlCol="0">
            <a:spAutoFit/>
          </a:bodyPr>
          <a:lstStyle/>
          <a:p>
            <a:pPr algn="just"/>
            <a:r>
              <a:rPr lang="ru-RU" sz="2797" dirty="0">
                <a:solidFill>
                  <a:srgbClr val="273755"/>
                </a:solidFill>
                <a:ea typeface="Open Sans" panose="020B0606030504020204" pitchFamily="34" charset="0"/>
                <a:cs typeface="Helvetica" panose="020B0604020202020204" pitchFamily="34" charset="0"/>
              </a:rPr>
              <a:t>Чтобы свести к минимуму деформацию ткани, необходимо постепенно изменять полярность технологических жидкостей от </a:t>
            </a:r>
            <a:r>
              <a:rPr lang="ru-RU" sz="2797" dirty="0" err="1">
                <a:solidFill>
                  <a:srgbClr val="273755"/>
                </a:solidFill>
                <a:ea typeface="Open Sans" panose="020B0606030504020204" pitchFamily="34" charset="0"/>
                <a:cs typeface="Helvetica" panose="020B0604020202020204" pitchFamily="34" charset="0"/>
              </a:rPr>
              <a:t>высокополярных</a:t>
            </a:r>
            <a:r>
              <a:rPr lang="ru-RU" sz="2797" dirty="0">
                <a:solidFill>
                  <a:srgbClr val="273755"/>
                </a:solidFill>
                <a:ea typeface="Open Sans" panose="020B0606030504020204" pitchFamily="34" charset="0"/>
                <a:cs typeface="Helvetica" panose="020B0604020202020204" pitchFamily="34" charset="0"/>
              </a:rPr>
              <a:t> водных фиксаторов, умеренно полярных дегидратантов к неполярным (гидрофобным) </a:t>
            </a:r>
            <a:r>
              <a:rPr lang="ru-RU" sz="2797" dirty="0" err="1">
                <a:solidFill>
                  <a:srgbClr val="273755"/>
                </a:solidFill>
                <a:ea typeface="Open Sans" panose="020B0606030504020204" pitchFamily="34" charset="0"/>
                <a:cs typeface="Helvetica" panose="020B0604020202020204" pitchFamily="34" charset="0"/>
              </a:rPr>
              <a:t>просветлителям</a:t>
            </a:r>
            <a:r>
              <a:rPr lang="ru-RU" sz="2797" dirty="0">
                <a:solidFill>
                  <a:srgbClr val="273755"/>
                </a:solidFill>
                <a:ea typeface="Open Sans" panose="020B0606030504020204" pitchFamily="34" charset="0"/>
                <a:cs typeface="Helvetica" panose="020B0604020202020204" pitchFamily="34" charset="0"/>
              </a:rPr>
              <a:t> и среде для заливки.</a:t>
            </a:r>
          </a:p>
          <a:p>
            <a:pPr algn="just"/>
            <a:r>
              <a:rPr lang="ru-RU" sz="2797" dirty="0">
                <a:solidFill>
                  <a:srgbClr val="273755"/>
                </a:solidFill>
                <a:ea typeface="Open Sans" panose="020B0606030504020204" pitchFamily="34" charset="0"/>
                <a:cs typeface="Helvetica" panose="020B0604020202020204" pitchFamily="34" charset="0"/>
              </a:rPr>
              <a:t>Ткани обычно сжимаются и уплотняются при переносе в жидкость с относительно низкой полярностью.</a:t>
            </a:r>
          </a:p>
        </p:txBody>
      </p:sp>
      <p:sp>
        <p:nvSpPr>
          <p:cNvPr id="6" name="Прямоугольник 5">
            <a:extLst>
              <a:ext uri="{FF2B5EF4-FFF2-40B4-BE49-F238E27FC236}">
                <a16:creationId xmlns:a16="http://schemas.microsoft.com/office/drawing/2014/main" id="{BECA4E40-67B6-F42C-DC62-2DC2751B1A0A}"/>
              </a:ext>
            </a:extLst>
          </p:cNvPr>
          <p:cNvSpPr/>
          <p:nvPr/>
        </p:nvSpPr>
        <p:spPr>
          <a:xfrm>
            <a:off x="1448658" y="2238784"/>
            <a:ext cx="4387065" cy="45662"/>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798"/>
          </a:p>
        </p:txBody>
      </p:sp>
      <p:sp>
        <p:nvSpPr>
          <p:cNvPr id="7" name="Прямоугольник 6">
            <a:extLst>
              <a:ext uri="{FF2B5EF4-FFF2-40B4-BE49-F238E27FC236}">
                <a16:creationId xmlns:a16="http://schemas.microsoft.com/office/drawing/2014/main" id="{6559A0C1-093F-0BF6-3F37-84826DE7BB0A}"/>
              </a:ext>
            </a:extLst>
          </p:cNvPr>
          <p:cNvSpPr/>
          <p:nvPr/>
        </p:nvSpPr>
        <p:spPr>
          <a:xfrm>
            <a:off x="1281044" y="5694489"/>
            <a:ext cx="2852119" cy="2428206"/>
          </a:xfrm>
          <a:prstGeom prst="rect">
            <a:avLst/>
          </a:prstGeom>
          <a:solidFill>
            <a:srgbClr val="18BAA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798"/>
          </a:p>
        </p:txBody>
      </p:sp>
      <p:sp>
        <p:nvSpPr>
          <p:cNvPr id="8" name="Прямоугольник 7">
            <a:extLst>
              <a:ext uri="{FF2B5EF4-FFF2-40B4-BE49-F238E27FC236}">
                <a16:creationId xmlns:a16="http://schemas.microsoft.com/office/drawing/2014/main" id="{73DD864B-5006-45B1-5350-EDEE5212FD80}"/>
              </a:ext>
            </a:extLst>
          </p:cNvPr>
          <p:cNvSpPr/>
          <p:nvPr/>
        </p:nvSpPr>
        <p:spPr>
          <a:xfrm>
            <a:off x="9645862" y="5209071"/>
            <a:ext cx="3246430" cy="3524035"/>
          </a:xfrm>
          <a:prstGeom prst="rect">
            <a:avLst/>
          </a:prstGeom>
          <a:solidFill>
            <a:srgbClr val="18BAA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798"/>
          </a:p>
        </p:txBody>
      </p:sp>
      <p:sp>
        <p:nvSpPr>
          <p:cNvPr id="9" name="Прямоугольник 8">
            <a:extLst>
              <a:ext uri="{FF2B5EF4-FFF2-40B4-BE49-F238E27FC236}">
                <a16:creationId xmlns:a16="http://schemas.microsoft.com/office/drawing/2014/main" id="{2FF3A0F5-14D2-9A5C-CA86-7F058ECAE35F}"/>
              </a:ext>
            </a:extLst>
          </p:cNvPr>
          <p:cNvSpPr/>
          <p:nvPr/>
        </p:nvSpPr>
        <p:spPr>
          <a:xfrm>
            <a:off x="5421088" y="5502106"/>
            <a:ext cx="2961900" cy="2946421"/>
          </a:xfrm>
          <a:prstGeom prst="rect">
            <a:avLst/>
          </a:prstGeom>
          <a:solidFill>
            <a:srgbClr val="0067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798"/>
          </a:p>
        </p:txBody>
      </p:sp>
      <p:sp>
        <p:nvSpPr>
          <p:cNvPr id="10" name="Прямоугольник 9">
            <a:extLst>
              <a:ext uri="{FF2B5EF4-FFF2-40B4-BE49-F238E27FC236}">
                <a16:creationId xmlns:a16="http://schemas.microsoft.com/office/drawing/2014/main" id="{9419E5AE-62DB-FDC7-7D16-B99AA37B6963}"/>
              </a:ext>
            </a:extLst>
          </p:cNvPr>
          <p:cNvSpPr/>
          <p:nvPr/>
        </p:nvSpPr>
        <p:spPr>
          <a:xfrm>
            <a:off x="14064706" y="5707386"/>
            <a:ext cx="3176127" cy="2494451"/>
          </a:xfrm>
          <a:prstGeom prst="rect">
            <a:avLst/>
          </a:prstGeom>
          <a:solidFill>
            <a:srgbClr val="0067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798"/>
          </a:p>
        </p:txBody>
      </p:sp>
      <p:pic>
        <p:nvPicPr>
          <p:cNvPr id="11" name="Picture 6" descr="Рисунок 21">
            <a:extLst>
              <a:ext uri="{FF2B5EF4-FFF2-40B4-BE49-F238E27FC236}">
                <a16:creationId xmlns:a16="http://schemas.microsoft.com/office/drawing/2014/main" id="{9F772390-0485-27EF-E19E-B5B4583944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04397" y="390490"/>
            <a:ext cx="1862293" cy="610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67123FB8-670B-F92A-BD9B-E6172F3CEB8F}"/>
              </a:ext>
            </a:extLst>
          </p:cNvPr>
          <p:cNvSpPr txBox="1"/>
          <p:nvPr/>
        </p:nvSpPr>
        <p:spPr>
          <a:xfrm>
            <a:off x="1570294" y="5992555"/>
            <a:ext cx="2351264" cy="1567352"/>
          </a:xfrm>
          <a:prstGeom prst="rect">
            <a:avLst/>
          </a:prstGeom>
          <a:noFill/>
        </p:spPr>
        <p:txBody>
          <a:bodyPr wrap="square" rtlCol="0">
            <a:spAutoFit/>
          </a:bodyPr>
          <a:lstStyle/>
          <a:p>
            <a:r>
              <a:rPr lang="ru-RU" sz="3195" dirty="0">
                <a:solidFill>
                  <a:srgbClr val="F9FCFF"/>
                </a:solidFill>
              </a:rPr>
              <a:t>Формалин «</a:t>
            </a:r>
            <a:r>
              <a:rPr lang="ru-RU" sz="3195" dirty="0" err="1">
                <a:solidFill>
                  <a:srgbClr val="F9FCFF"/>
                </a:solidFill>
              </a:rPr>
              <a:t>Медикс</a:t>
            </a:r>
            <a:r>
              <a:rPr lang="ru-RU" sz="3195" dirty="0">
                <a:solidFill>
                  <a:srgbClr val="F9FCFF"/>
                </a:solidFill>
              </a:rPr>
              <a:t>»</a:t>
            </a:r>
          </a:p>
          <a:p>
            <a:r>
              <a:rPr lang="ru-RU" sz="3195" dirty="0">
                <a:solidFill>
                  <a:srgbClr val="F9FCFF"/>
                </a:solidFill>
              </a:rPr>
              <a:t>полярный</a:t>
            </a:r>
          </a:p>
        </p:txBody>
      </p:sp>
      <p:sp>
        <p:nvSpPr>
          <p:cNvPr id="13" name="TextBox 12">
            <a:extLst>
              <a:ext uri="{FF2B5EF4-FFF2-40B4-BE49-F238E27FC236}">
                <a16:creationId xmlns:a16="http://schemas.microsoft.com/office/drawing/2014/main" id="{83B8984F-166B-5603-BA30-39F46D782FA6}"/>
              </a:ext>
            </a:extLst>
          </p:cNvPr>
          <p:cNvSpPr txBox="1"/>
          <p:nvPr/>
        </p:nvSpPr>
        <p:spPr>
          <a:xfrm>
            <a:off x="5404208" y="5817220"/>
            <a:ext cx="2852119" cy="2059025"/>
          </a:xfrm>
          <a:prstGeom prst="rect">
            <a:avLst/>
          </a:prstGeom>
          <a:noFill/>
        </p:spPr>
        <p:txBody>
          <a:bodyPr wrap="square" rtlCol="0">
            <a:spAutoFit/>
          </a:bodyPr>
          <a:lstStyle/>
          <a:p>
            <a:pPr algn="ctr"/>
            <a:r>
              <a:rPr lang="ru-RU" sz="3195" dirty="0" err="1">
                <a:solidFill>
                  <a:srgbClr val="F9FCFF"/>
                </a:solidFill>
              </a:rPr>
              <a:t>Дегидратант</a:t>
            </a:r>
            <a:r>
              <a:rPr lang="ru-RU" sz="3195" dirty="0">
                <a:solidFill>
                  <a:srgbClr val="F9FCFF"/>
                </a:solidFill>
              </a:rPr>
              <a:t> «</a:t>
            </a:r>
            <a:r>
              <a:rPr lang="ru-RU" sz="3195" dirty="0" err="1">
                <a:solidFill>
                  <a:srgbClr val="F9FCFF"/>
                </a:solidFill>
              </a:rPr>
              <a:t>Медикс</a:t>
            </a:r>
            <a:r>
              <a:rPr lang="ru-RU" sz="3195" dirty="0">
                <a:solidFill>
                  <a:srgbClr val="F9FCFF"/>
                </a:solidFill>
              </a:rPr>
              <a:t>»</a:t>
            </a:r>
          </a:p>
          <a:p>
            <a:pPr algn="ctr"/>
            <a:r>
              <a:rPr lang="ru-RU" sz="3195" dirty="0">
                <a:solidFill>
                  <a:srgbClr val="F9FCFF"/>
                </a:solidFill>
              </a:rPr>
              <a:t>Умеренно</a:t>
            </a:r>
          </a:p>
          <a:p>
            <a:pPr algn="ctr"/>
            <a:r>
              <a:rPr lang="ru-RU" sz="3195" dirty="0">
                <a:solidFill>
                  <a:srgbClr val="F9FCFF"/>
                </a:solidFill>
              </a:rPr>
              <a:t>полярный</a:t>
            </a:r>
          </a:p>
        </p:txBody>
      </p:sp>
      <p:sp>
        <p:nvSpPr>
          <p:cNvPr id="14" name="TextBox 13">
            <a:extLst>
              <a:ext uri="{FF2B5EF4-FFF2-40B4-BE49-F238E27FC236}">
                <a16:creationId xmlns:a16="http://schemas.microsoft.com/office/drawing/2014/main" id="{7BC27D64-D0FC-B513-4309-BEF7AC17205B}"/>
              </a:ext>
            </a:extLst>
          </p:cNvPr>
          <p:cNvSpPr txBox="1"/>
          <p:nvPr/>
        </p:nvSpPr>
        <p:spPr>
          <a:xfrm>
            <a:off x="9503596" y="5395050"/>
            <a:ext cx="3530961" cy="3042371"/>
          </a:xfrm>
          <a:prstGeom prst="rect">
            <a:avLst/>
          </a:prstGeom>
          <a:noFill/>
        </p:spPr>
        <p:txBody>
          <a:bodyPr wrap="square" rtlCol="0">
            <a:spAutoFit/>
          </a:bodyPr>
          <a:lstStyle/>
          <a:p>
            <a:pPr algn="ctr"/>
            <a:r>
              <a:rPr lang="ru-RU" sz="3195" dirty="0">
                <a:solidFill>
                  <a:srgbClr val="F9FCFF"/>
                </a:solidFill>
              </a:rPr>
              <a:t>Промежуточные смеси 1 и 2 «Медикс», Минеральное масло «Медикс» почти неполярные</a:t>
            </a:r>
          </a:p>
        </p:txBody>
      </p:sp>
      <p:sp>
        <p:nvSpPr>
          <p:cNvPr id="15" name="TextBox 14">
            <a:extLst>
              <a:ext uri="{FF2B5EF4-FFF2-40B4-BE49-F238E27FC236}">
                <a16:creationId xmlns:a16="http://schemas.microsoft.com/office/drawing/2014/main" id="{49FA3BC1-5099-579C-3EA6-6994F7416D68}"/>
              </a:ext>
            </a:extLst>
          </p:cNvPr>
          <p:cNvSpPr txBox="1"/>
          <p:nvPr/>
        </p:nvSpPr>
        <p:spPr>
          <a:xfrm>
            <a:off x="14036205" y="5886885"/>
            <a:ext cx="3306573" cy="2550698"/>
          </a:xfrm>
          <a:prstGeom prst="rect">
            <a:avLst/>
          </a:prstGeom>
          <a:noFill/>
        </p:spPr>
        <p:txBody>
          <a:bodyPr wrap="square" rtlCol="0">
            <a:spAutoFit/>
          </a:bodyPr>
          <a:lstStyle/>
          <a:p>
            <a:pPr algn="ctr"/>
            <a:r>
              <a:rPr lang="ru-RU" sz="3195" dirty="0">
                <a:solidFill>
                  <a:srgbClr val="F9FCFF"/>
                </a:solidFill>
              </a:rPr>
              <a:t>Парафин гистологический «</a:t>
            </a:r>
            <a:r>
              <a:rPr lang="ru-RU" sz="3195" dirty="0" err="1">
                <a:solidFill>
                  <a:srgbClr val="F9FCFF"/>
                </a:solidFill>
              </a:rPr>
              <a:t>Медикс</a:t>
            </a:r>
            <a:r>
              <a:rPr lang="ru-RU" sz="3195" dirty="0">
                <a:solidFill>
                  <a:srgbClr val="F9FCFF"/>
                </a:solidFill>
              </a:rPr>
              <a:t>» неполярный</a:t>
            </a:r>
          </a:p>
          <a:p>
            <a:pPr algn="ctr"/>
            <a:endParaRPr lang="ru-RU" sz="3195" dirty="0">
              <a:solidFill>
                <a:srgbClr val="F9FCFF"/>
              </a:solidFill>
              <a:latin typeface="Sitka Display" pitchFamily="2" charset="0"/>
            </a:endParaRPr>
          </a:p>
        </p:txBody>
      </p:sp>
      <p:sp>
        <p:nvSpPr>
          <p:cNvPr id="2" name="Стрелка: вправо 1">
            <a:extLst>
              <a:ext uri="{FF2B5EF4-FFF2-40B4-BE49-F238E27FC236}">
                <a16:creationId xmlns:a16="http://schemas.microsoft.com/office/drawing/2014/main" id="{AED95BB1-AD99-2A85-AF38-B52D5C2E7D5C}"/>
              </a:ext>
            </a:extLst>
          </p:cNvPr>
          <p:cNvSpPr/>
          <p:nvPr/>
        </p:nvSpPr>
        <p:spPr>
          <a:xfrm>
            <a:off x="4351689" y="6574402"/>
            <a:ext cx="869627" cy="791111"/>
          </a:xfrm>
          <a:prstGeom prst="rightArrow">
            <a:avLst/>
          </a:prstGeom>
          <a:solidFill>
            <a:srgbClr val="18BAA5"/>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798"/>
          </a:p>
        </p:txBody>
      </p:sp>
      <p:sp>
        <p:nvSpPr>
          <p:cNvPr id="5" name="Стрелка: вправо 4">
            <a:extLst>
              <a:ext uri="{FF2B5EF4-FFF2-40B4-BE49-F238E27FC236}">
                <a16:creationId xmlns:a16="http://schemas.microsoft.com/office/drawing/2014/main" id="{6ACA35AD-3C73-2A13-A78A-6EC8DE2485E1}"/>
              </a:ext>
            </a:extLst>
          </p:cNvPr>
          <p:cNvSpPr/>
          <p:nvPr/>
        </p:nvSpPr>
        <p:spPr>
          <a:xfrm>
            <a:off x="8582241" y="6574402"/>
            <a:ext cx="869627" cy="791111"/>
          </a:xfrm>
          <a:prstGeom prst="rightArrow">
            <a:avLst/>
          </a:prstGeom>
          <a:solidFill>
            <a:srgbClr val="18BAA5"/>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798"/>
          </a:p>
        </p:txBody>
      </p:sp>
      <p:sp>
        <p:nvSpPr>
          <p:cNvPr id="16" name="Стрелка: вправо 15">
            <a:extLst>
              <a:ext uri="{FF2B5EF4-FFF2-40B4-BE49-F238E27FC236}">
                <a16:creationId xmlns:a16="http://schemas.microsoft.com/office/drawing/2014/main" id="{4D5792B7-5434-6929-F3CC-DA0CFCAA873B}"/>
              </a:ext>
            </a:extLst>
          </p:cNvPr>
          <p:cNvSpPr/>
          <p:nvPr/>
        </p:nvSpPr>
        <p:spPr>
          <a:xfrm>
            <a:off x="13064630" y="6574402"/>
            <a:ext cx="869627" cy="791111"/>
          </a:xfrm>
          <a:prstGeom prst="rightArrow">
            <a:avLst/>
          </a:prstGeom>
          <a:solidFill>
            <a:srgbClr val="18BAA5"/>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798"/>
          </a:p>
        </p:txBody>
      </p:sp>
    </p:spTree>
    <p:extLst>
      <p:ext uri="{BB962C8B-B14F-4D97-AF65-F5344CB8AC3E}">
        <p14:creationId xmlns:p14="http://schemas.microsoft.com/office/powerpoint/2010/main" val="761989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1460748" y="3695724"/>
            <a:ext cx="16242758" cy="4892430"/>
          </a:xfrm>
          <a:prstGeom prst="rect">
            <a:avLst/>
          </a:prstGeom>
        </p:spPr>
        <p:txBody>
          <a:bodyPr vert="horz" wrap="square" lIns="0" tIns="0" rIns="0" bIns="0" rtlCol="0">
            <a:spAutoFit/>
          </a:bodyPr>
          <a:lstStyle/>
          <a:p>
            <a:pPr marL="571500" indent="-571500">
              <a:lnSpc>
                <a:spcPts val="4800"/>
              </a:lnSpc>
              <a:buFont typeface="Wingdings" panose="05000000000000000000" pitchFamily="2" charset="2"/>
              <a:buChar char="§"/>
            </a:pPr>
            <a:r>
              <a:rPr lang="ru-RU" sz="3600" dirty="0">
                <a:solidFill>
                  <a:srgbClr val="273755"/>
                </a:solidFill>
                <a:ea typeface="Open Sans Semibold" panose="020B0706030804020204" pitchFamily="34" charset="0"/>
                <a:cs typeface="Open Sans Semibold" panose="020B0706030804020204" pitchFamily="34" charset="0"/>
              </a:rPr>
              <a:t>Кроме сжатия объектов из-за перехода в неполярную среду нужно помнить об эффектах «жесткости» реагентов.</a:t>
            </a:r>
          </a:p>
          <a:p>
            <a:pPr marL="571500" indent="-571500">
              <a:lnSpc>
                <a:spcPts val="4800"/>
              </a:lnSpc>
              <a:buFont typeface="Wingdings" panose="05000000000000000000" pitchFamily="2" charset="2"/>
              <a:buChar char="§"/>
            </a:pPr>
            <a:r>
              <a:rPr lang="ru-RU" sz="3600" dirty="0">
                <a:solidFill>
                  <a:srgbClr val="273755"/>
                </a:solidFill>
                <a:ea typeface="Open Sans Semibold" panose="020B0706030804020204" pitchFamily="34" charset="0"/>
                <a:cs typeface="Open Sans Semibold" panose="020B0706030804020204" pitchFamily="34" charset="0"/>
              </a:rPr>
              <a:t>Ксилол очень сильно уплотняет объекты, иногда до такой степени, что декальцинированная кость в нем становится снова подобной </a:t>
            </a:r>
            <a:r>
              <a:rPr lang="ru-RU" sz="3600" dirty="0" err="1">
                <a:solidFill>
                  <a:srgbClr val="273755"/>
                </a:solidFill>
                <a:ea typeface="Open Sans Semibold" panose="020B0706030804020204" pitchFamily="34" charset="0"/>
                <a:cs typeface="Open Sans Semibold" panose="020B0706030804020204" pitchFamily="34" charset="0"/>
              </a:rPr>
              <a:t>недекальцинированной</a:t>
            </a:r>
            <a:r>
              <a:rPr lang="ru-RU" sz="3600" dirty="0">
                <a:solidFill>
                  <a:srgbClr val="273755"/>
                </a:solidFill>
                <a:ea typeface="Open Sans Semibold" panose="020B0706030804020204" pitchFamily="34" charset="0"/>
                <a:cs typeface="Open Sans Semibold" panose="020B0706030804020204" pitchFamily="34" charset="0"/>
              </a:rPr>
              <a:t> по плотности. Удаляет жиры растворением.</a:t>
            </a:r>
          </a:p>
          <a:p>
            <a:pPr marL="571500" indent="-571500">
              <a:lnSpc>
                <a:spcPts val="4800"/>
              </a:lnSpc>
              <a:buFont typeface="Wingdings" panose="05000000000000000000" pitchFamily="2" charset="2"/>
              <a:buChar char="§"/>
            </a:pPr>
            <a:r>
              <a:rPr lang="ru-RU" sz="3600" dirty="0" err="1">
                <a:solidFill>
                  <a:srgbClr val="273755"/>
                </a:solidFill>
                <a:ea typeface="Open Sans Semibold" panose="020B0706030804020204" pitchFamily="34" charset="0"/>
                <a:cs typeface="Open Sans Semibold" panose="020B0706030804020204" pitchFamily="34" charset="0"/>
              </a:rPr>
              <a:t>Изопропанол</a:t>
            </a:r>
            <a:r>
              <a:rPr lang="ru-RU" sz="3600" dirty="0">
                <a:solidFill>
                  <a:srgbClr val="273755"/>
                </a:solidFill>
                <a:ea typeface="Open Sans Semibold" panose="020B0706030804020204" pitchFamily="34" charset="0"/>
                <a:cs typeface="Open Sans Semibold" panose="020B0706030804020204" pitchFamily="34" charset="0"/>
              </a:rPr>
              <a:t> растворяется в парафине только когда парафин жидкий (нагретый), но также быстро начинает испаряется.</a:t>
            </a:r>
          </a:p>
          <a:p>
            <a:pPr marL="571500" indent="-571500">
              <a:lnSpc>
                <a:spcPts val="4800"/>
              </a:lnSpc>
              <a:buFont typeface="Wingdings" panose="05000000000000000000" pitchFamily="2" charset="2"/>
              <a:buChar char="§"/>
            </a:pPr>
            <a:r>
              <a:rPr lang="ru-RU" sz="3600" dirty="0">
                <a:solidFill>
                  <a:srgbClr val="273755"/>
                </a:solidFill>
                <a:ea typeface="Open Sans Semibold" panose="020B0706030804020204" pitchFamily="34" charset="0"/>
                <a:cs typeface="Open Sans Semibold" panose="020B0706030804020204" pitchFamily="34" charset="0"/>
              </a:rPr>
              <a:t>Это примеры «жестких» реагентов.</a:t>
            </a:r>
          </a:p>
        </p:txBody>
      </p:sp>
      <p:sp>
        <p:nvSpPr>
          <p:cNvPr id="4" name="object 4"/>
          <p:cNvSpPr txBox="1"/>
          <p:nvPr/>
        </p:nvSpPr>
        <p:spPr>
          <a:xfrm>
            <a:off x="1460748" y="2031551"/>
            <a:ext cx="11988552" cy="1231106"/>
          </a:xfrm>
          <a:prstGeom prst="rect">
            <a:avLst/>
          </a:prstGeom>
        </p:spPr>
        <p:txBody>
          <a:bodyPr vert="horz" wrap="square" lIns="0" tIns="0" rIns="0" bIns="0" rtlCol="0">
            <a:spAutoFit/>
          </a:bodyPr>
          <a:lstStyle/>
          <a:p>
            <a:pPr marL="0" marR="0">
              <a:spcBef>
                <a:spcPts val="0"/>
              </a:spcBef>
              <a:spcAft>
                <a:spcPts val="0"/>
              </a:spcAft>
            </a:pPr>
            <a:r>
              <a:rPr lang="ru-RU" sz="4000" b="1" dirty="0">
                <a:solidFill>
                  <a:srgbClr val="273755"/>
                </a:solidFill>
                <a:cs typeface="Helvetica" panose="020B0604020202020204" pitchFamily="34" charset="0"/>
              </a:rPr>
              <a:t>Переход от промежуточной среды к пропитывающей (парафину для проводки) </a:t>
            </a:r>
          </a:p>
        </p:txBody>
      </p:sp>
      <p:pic>
        <p:nvPicPr>
          <p:cNvPr id="11" name="Рисунок 10" descr="Цифровая отрисовка вирусов форматион">
            <a:extLst>
              <a:ext uri="{FF2B5EF4-FFF2-40B4-BE49-F238E27FC236}">
                <a16:creationId xmlns:a16="http://schemas.microsoft.com/office/drawing/2014/main" id="{28059C57-DD23-6C03-EF11-C55C736E1030}"/>
              </a:ext>
            </a:extLst>
          </p:cNvPr>
          <p:cNvPicPr>
            <a:picLocks noChangeAspect="1"/>
          </p:cNvPicPr>
          <p:nvPr/>
        </p:nvPicPr>
        <p:blipFill rotWithShape="1">
          <a:blip r:embed="rId2">
            <a:alphaModFix amt="69000"/>
            <a:extLst>
              <a:ext uri="{28A0092B-C50C-407E-A947-70E740481C1C}">
                <a14:useLocalDpi xmlns:a14="http://schemas.microsoft.com/office/drawing/2010/main" val="0"/>
              </a:ext>
            </a:extLst>
          </a:blip>
          <a:srcRect l="-126" t="61340" b="24164"/>
          <a:stretch/>
        </p:blipFill>
        <p:spPr>
          <a:xfrm>
            <a:off x="-145032" y="0"/>
            <a:ext cx="18433032" cy="1872208"/>
          </a:xfrm>
          <a:prstGeom prst="rect">
            <a:avLst/>
          </a:prstGeom>
          <a:effectLst/>
        </p:spPr>
      </p:pic>
      <p:pic>
        <p:nvPicPr>
          <p:cNvPr id="12" name="Picture 10" descr="Рисунок 21">
            <a:extLst>
              <a:ext uri="{FF2B5EF4-FFF2-40B4-BE49-F238E27FC236}">
                <a16:creationId xmlns:a16="http://schemas.microsoft.com/office/drawing/2014/main" id="{5A5E7651-0639-96C0-DA66-6C9E2CD52B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 y="9353895"/>
            <a:ext cx="1864595" cy="6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Прямоугольник 12">
            <a:extLst>
              <a:ext uri="{FF2B5EF4-FFF2-40B4-BE49-F238E27FC236}">
                <a16:creationId xmlns:a16="http://schemas.microsoft.com/office/drawing/2014/main" id="{88568D8B-47F9-3EA5-7963-1BD42EB9342D}"/>
              </a:ext>
            </a:extLst>
          </p:cNvPr>
          <p:cNvSpPr/>
          <p:nvPr/>
        </p:nvSpPr>
        <p:spPr>
          <a:xfrm>
            <a:off x="1439144" y="3318708"/>
            <a:ext cx="4179044" cy="719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69545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C2AD6A4C-9665-2AD0-BCB5-40DC5B52F4D5}"/>
              </a:ext>
            </a:extLst>
          </p:cNvPr>
          <p:cNvSpPr/>
          <p:nvPr/>
        </p:nvSpPr>
        <p:spPr>
          <a:xfrm>
            <a:off x="-19113" y="-15279"/>
            <a:ext cx="7487816" cy="10274300"/>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object 3"/>
          <p:cNvSpPr txBox="1"/>
          <p:nvPr/>
        </p:nvSpPr>
        <p:spPr>
          <a:xfrm>
            <a:off x="433909" y="3614526"/>
            <a:ext cx="6581772" cy="2120389"/>
          </a:xfrm>
          <a:prstGeom prst="rect">
            <a:avLst/>
          </a:prstGeom>
        </p:spPr>
        <p:txBody>
          <a:bodyPr vert="horz" wrap="square" lIns="0" tIns="0" rIns="0" bIns="0" rtlCol="0">
            <a:spAutoFit/>
          </a:bodyPr>
          <a:lstStyle/>
          <a:p>
            <a:pPr marL="0" marR="0" algn="ctr">
              <a:lnSpc>
                <a:spcPts val="7997"/>
              </a:lnSpc>
              <a:spcBef>
                <a:spcPts val="0"/>
              </a:spcBef>
              <a:spcAft>
                <a:spcPts val="0"/>
              </a:spcAft>
            </a:pPr>
            <a:r>
              <a:rPr lang="ru-RU" sz="7200" dirty="0">
                <a:solidFill>
                  <a:schemeClr val="bg1"/>
                </a:solidFill>
              </a:rPr>
              <a:t>Парафин в гистологии</a:t>
            </a:r>
            <a:endParaRPr sz="7200" dirty="0">
              <a:solidFill>
                <a:schemeClr val="bg1"/>
              </a:solidFill>
              <a:latin typeface="+mj-lt"/>
              <a:cs typeface="Helvetica" panose="020B0604020202020204" pitchFamily="34" charset="0"/>
            </a:endParaRPr>
          </a:p>
        </p:txBody>
      </p:sp>
      <p:sp>
        <p:nvSpPr>
          <p:cNvPr id="4" name="object 4"/>
          <p:cNvSpPr txBox="1"/>
          <p:nvPr/>
        </p:nvSpPr>
        <p:spPr>
          <a:xfrm>
            <a:off x="9034271" y="1547982"/>
            <a:ext cx="7773271" cy="8309967"/>
          </a:xfrm>
          <a:prstGeom prst="rect">
            <a:avLst/>
          </a:prstGeom>
        </p:spPr>
        <p:txBody>
          <a:bodyPr vert="horz" wrap="square" lIns="0" tIns="0" rIns="0" bIns="0" rtlCol="0">
            <a:spAutoFit/>
          </a:bodyPr>
          <a:lstStyle/>
          <a:p>
            <a:pPr marL="571500" indent="-571500" algn="just">
              <a:buFont typeface="Arial" panose="020B0604020202020204" pitchFamily="34" charset="0"/>
              <a:buChar char="•"/>
            </a:pPr>
            <a:r>
              <a:rPr lang="ru-RU" sz="3600" dirty="0"/>
              <a:t>Это среда для </a:t>
            </a:r>
            <a:r>
              <a:rPr lang="ru-RU" sz="3600" dirty="0" smtClean="0"/>
              <a:t>пропитывания и заливки, </a:t>
            </a:r>
            <a:r>
              <a:rPr lang="ru-RU" sz="3600" dirty="0"/>
              <a:t>позволяющая получить </a:t>
            </a:r>
            <a:r>
              <a:rPr lang="ru-RU" sz="3600" dirty="0" smtClean="0"/>
              <a:t>срезы биологических объектов </a:t>
            </a:r>
            <a:r>
              <a:rPr lang="ru-RU" sz="3600" dirty="0"/>
              <a:t>толщиной от 2 (можно ленты) до 50 мкм (отдельные срезы).</a:t>
            </a:r>
          </a:p>
          <a:p>
            <a:pPr marL="571500" indent="-571500" algn="just">
              <a:buFont typeface="Arial" panose="020B0604020202020204" pitchFamily="34" charset="0"/>
              <a:buChar char="•"/>
            </a:pPr>
            <a:endParaRPr lang="ru-RU" sz="3600" dirty="0"/>
          </a:p>
          <a:p>
            <a:pPr marL="571500" indent="-571500" algn="just">
              <a:buFont typeface="Arial" panose="020B0604020202020204" pitchFamily="34" charset="0"/>
              <a:buChar char="•"/>
            </a:pPr>
            <a:r>
              <a:rPr lang="ru-RU" sz="3600" dirty="0"/>
              <a:t>Диапазон толщины срезов от 2 до 10 мкм перекрывает большинство потребностей в рутинной </a:t>
            </a:r>
            <a:r>
              <a:rPr lang="ru-RU" sz="3600" dirty="0" smtClean="0"/>
              <a:t>патологии.</a:t>
            </a:r>
            <a:endParaRPr lang="ru-RU" sz="3600" dirty="0"/>
          </a:p>
          <a:p>
            <a:pPr marL="571500" indent="-571500" algn="just">
              <a:buFont typeface="Arial" panose="020B0604020202020204" pitchFamily="34" charset="0"/>
              <a:buChar char="•"/>
            </a:pPr>
            <a:endParaRPr lang="ru-RU" sz="3600" dirty="0"/>
          </a:p>
          <a:p>
            <a:pPr marL="571500" indent="-571500" algn="just">
              <a:buFont typeface="Arial" panose="020B0604020202020204" pitchFamily="34" charset="0"/>
              <a:buChar char="•"/>
            </a:pPr>
            <a:r>
              <a:rPr lang="ru-RU" sz="3600" dirty="0"/>
              <a:t>Парафин способен заполнять собой пустоты, имеющиеся в тканях и тем самым связывать разрозненные компоненты объектов исследования.</a:t>
            </a:r>
          </a:p>
        </p:txBody>
      </p:sp>
      <p:sp>
        <p:nvSpPr>
          <p:cNvPr id="2" name="Прямоугольник 1">
            <a:extLst>
              <a:ext uri="{FF2B5EF4-FFF2-40B4-BE49-F238E27FC236}">
                <a16:creationId xmlns:a16="http://schemas.microsoft.com/office/drawing/2014/main" id="{1E6854A1-25AF-6837-A75A-4F981995C2C5}"/>
              </a:ext>
            </a:extLst>
          </p:cNvPr>
          <p:cNvSpPr/>
          <p:nvPr/>
        </p:nvSpPr>
        <p:spPr>
          <a:xfrm>
            <a:off x="8999195" y="690235"/>
            <a:ext cx="3640207" cy="45719"/>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ru-RU" dirty="0"/>
          </a:p>
        </p:txBody>
      </p:sp>
      <p:pic>
        <p:nvPicPr>
          <p:cNvPr id="6" name="Picture 6" descr="Рисунок 21">
            <a:extLst>
              <a:ext uri="{FF2B5EF4-FFF2-40B4-BE49-F238E27FC236}">
                <a16:creationId xmlns:a16="http://schemas.microsoft.com/office/drawing/2014/main" id="{E85EA164-6101-BD23-1C19-07757EBB86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752" y="38462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29015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8728" y="9505928"/>
            <a:ext cx="17368376" cy="337891"/>
          </a:xfrm>
        </p:spPr>
        <p:txBody>
          <a:bodyPr>
            <a:noAutofit/>
          </a:bodyPr>
          <a:lstStyle/>
          <a:p>
            <a:r>
              <a:rPr lang="ru-RU" sz="2800" b="1" dirty="0">
                <a:solidFill>
                  <a:srgbClr val="273755"/>
                </a:solidFill>
              </a:rPr>
              <a:t>Ткани, проведенные по подобному расписанию получаются относительно мягкими и хорошо пропитанными.</a:t>
            </a:r>
          </a:p>
        </p:txBody>
      </p:sp>
      <p:pic>
        <p:nvPicPr>
          <p:cNvPr id="4" name="Рисунок 3"/>
          <p:cNvPicPr>
            <a:picLocks noChangeAspect="1"/>
          </p:cNvPicPr>
          <p:nvPr/>
        </p:nvPicPr>
        <p:blipFill>
          <a:blip r:embed="rId2"/>
          <a:stretch>
            <a:fillRect/>
          </a:stretch>
        </p:blipFill>
        <p:spPr>
          <a:xfrm>
            <a:off x="6233916" y="3418916"/>
            <a:ext cx="10709060" cy="6012692"/>
          </a:xfrm>
          <a:prstGeom prst="rect">
            <a:avLst/>
          </a:prstGeom>
        </p:spPr>
      </p:pic>
      <p:sp>
        <p:nvSpPr>
          <p:cNvPr id="7" name="object 4">
            <a:extLst>
              <a:ext uri="{FF2B5EF4-FFF2-40B4-BE49-F238E27FC236}">
                <a16:creationId xmlns:a16="http://schemas.microsoft.com/office/drawing/2014/main" id="{C4031E2D-B2C5-091C-346D-B5EC7FE2961C}"/>
              </a:ext>
            </a:extLst>
          </p:cNvPr>
          <p:cNvSpPr txBox="1"/>
          <p:nvPr/>
        </p:nvSpPr>
        <p:spPr>
          <a:xfrm>
            <a:off x="1533900" y="1920281"/>
            <a:ext cx="11988552" cy="1231106"/>
          </a:xfrm>
          <a:prstGeom prst="rect">
            <a:avLst/>
          </a:prstGeom>
        </p:spPr>
        <p:txBody>
          <a:bodyPr vert="horz" wrap="square" lIns="0" tIns="0" rIns="0" bIns="0" rtlCol="0">
            <a:spAutoFit/>
          </a:bodyPr>
          <a:lstStyle/>
          <a:p>
            <a:pPr marL="0" marR="0">
              <a:spcBef>
                <a:spcPts val="0"/>
              </a:spcBef>
              <a:spcAft>
                <a:spcPts val="0"/>
              </a:spcAft>
            </a:pPr>
            <a:r>
              <a:rPr lang="ru-RU" sz="4000" b="1" dirty="0">
                <a:solidFill>
                  <a:srgbClr val="273755"/>
                </a:solidFill>
                <a:cs typeface="Helvetica" panose="020B0604020202020204" pitchFamily="34" charset="0"/>
              </a:rPr>
              <a:t>Переход от промежуточной среды к пропитывающей (парафину для проводки) </a:t>
            </a:r>
          </a:p>
        </p:txBody>
      </p:sp>
      <p:pic>
        <p:nvPicPr>
          <p:cNvPr id="8" name="Рисунок 7" descr="Цифровая отрисовка вирусов форматион">
            <a:extLst>
              <a:ext uri="{FF2B5EF4-FFF2-40B4-BE49-F238E27FC236}">
                <a16:creationId xmlns:a16="http://schemas.microsoft.com/office/drawing/2014/main" id="{7E34D26F-D9BF-4871-F1F8-A5931142FF89}"/>
              </a:ext>
            </a:extLst>
          </p:cNvPr>
          <p:cNvPicPr>
            <a:picLocks noChangeAspect="1"/>
          </p:cNvPicPr>
          <p:nvPr/>
        </p:nvPicPr>
        <p:blipFill rotWithShape="1">
          <a:blip r:embed="rId3">
            <a:alphaModFix amt="69000"/>
            <a:extLst>
              <a:ext uri="{28A0092B-C50C-407E-A947-70E740481C1C}">
                <a14:useLocalDpi xmlns:a14="http://schemas.microsoft.com/office/drawing/2010/main" val="0"/>
              </a:ext>
            </a:extLst>
          </a:blip>
          <a:srcRect l="-126" t="61340" b="24164"/>
          <a:stretch/>
        </p:blipFill>
        <p:spPr>
          <a:xfrm>
            <a:off x="-145032" y="0"/>
            <a:ext cx="18433032" cy="1652752"/>
          </a:xfrm>
          <a:prstGeom prst="rect">
            <a:avLst/>
          </a:prstGeom>
          <a:effectLst/>
        </p:spPr>
      </p:pic>
      <p:sp>
        <p:nvSpPr>
          <p:cNvPr id="9" name="Прямоугольник 8">
            <a:extLst>
              <a:ext uri="{FF2B5EF4-FFF2-40B4-BE49-F238E27FC236}">
                <a16:creationId xmlns:a16="http://schemas.microsoft.com/office/drawing/2014/main" id="{387E1FCD-3436-876E-6A6B-2A8E015F0EE3}"/>
              </a:ext>
            </a:extLst>
          </p:cNvPr>
          <p:cNvSpPr/>
          <p:nvPr/>
        </p:nvSpPr>
        <p:spPr>
          <a:xfrm>
            <a:off x="1533900" y="3418916"/>
            <a:ext cx="4179044" cy="719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2824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4443984" y="644372"/>
            <a:ext cx="12966192" cy="952248"/>
          </a:xfrm>
          <a:prstGeom prst="rect">
            <a:avLst/>
          </a:prstGeom>
        </p:spPr>
        <p:txBody>
          <a:bodyPr vert="horz" wrap="square" lIns="0" tIns="0" rIns="0" bIns="0" rtlCol="0">
            <a:spAutoFit/>
          </a:bodyPr>
          <a:lstStyle/>
          <a:p>
            <a:pPr marL="0" marR="0">
              <a:lnSpc>
                <a:spcPts val="7997"/>
              </a:lnSpc>
              <a:spcBef>
                <a:spcPts val="0"/>
              </a:spcBef>
              <a:spcAft>
                <a:spcPts val="0"/>
              </a:spcAft>
            </a:pPr>
            <a:r>
              <a:rPr lang="ru-RU" sz="5400" dirty="0">
                <a:solidFill>
                  <a:srgbClr val="273755"/>
                </a:solidFill>
                <a:latin typeface="+mj-lt"/>
                <a:cs typeface="Helvetica" panose="020B0604020202020204" pitchFamily="34" charset="0"/>
              </a:rPr>
              <a:t>Основные принципы заливки объектов</a:t>
            </a:r>
            <a:endParaRPr sz="5400" dirty="0">
              <a:solidFill>
                <a:srgbClr val="273755"/>
              </a:solidFill>
              <a:latin typeface="+mj-lt"/>
              <a:cs typeface="Helvetica" panose="020B0604020202020204" pitchFamily="34" charset="0"/>
            </a:endParaRPr>
          </a:p>
        </p:txBody>
      </p:sp>
      <p:sp>
        <p:nvSpPr>
          <p:cNvPr id="6" name="object 6"/>
          <p:cNvSpPr txBox="1"/>
          <p:nvPr/>
        </p:nvSpPr>
        <p:spPr>
          <a:xfrm>
            <a:off x="4443984" y="2538249"/>
            <a:ext cx="13454432" cy="6617196"/>
          </a:xfrm>
          <a:prstGeom prst="rect">
            <a:avLst/>
          </a:prstGeom>
        </p:spPr>
        <p:txBody>
          <a:bodyPr vert="horz" wrap="square" lIns="0" tIns="0" rIns="0" bIns="0" rtlCol="0">
            <a:spAutoFit/>
          </a:bodyPr>
          <a:lstStyle/>
          <a:p>
            <a:pPr marL="742950" indent="-742950">
              <a:spcBef>
                <a:spcPts val="600"/>
              </a:spcBef>
              <a:spcAft>
                <a:spcPts val="600"/>
              </a:spcAft>
              <a:buFont typeface="+mj-lt"/>
              <a:buAutoNum type="arabicPeriod"/>
            </a:pPr>
            <a:r>
              <a:rPr lang="ru-RU" sz="4000" dirty="0">
                <a:solidFill>
                  <a:srgbClr val="273755"/>
                </a:solidFill>
                <a:ea typeface="Open Sans" panose="020B0606030504020204" pitchFamily="34" charset="0"/>
                <a:cs typeface="Helvetica" panose="020B0604020202020204" pitchFamily="34" charset="0"/>
              </a:rPr>
              <a:t>Парафин должен быть предназначен для заливки</a:t>
            </a:r>
          </a:p>
          <a:p>
            <a:pPr marL="742950" indent="-742950">
              <a:spcBef>
                <a:spcPts val="600"/>
              </a:spcBef>
              <a:spcAft>
                <a:spcPts val="600"/>
              </a:spcAft>
              <a:buFont typeface="+mj-lt"/>
              <a:buAutoNum type="arabicPeriod"/>
            </a:pPr>
            <a:r>
              <a:rPr lang="ru-RU" sz="4000" dirty="0">
                <a:solidFill>
                  <a:srgbClr val="273755"/>
                </a:solidFill>
                <a:ea typeface="Open Sans" panose="020B0606030504020204" pitchFamily="34" charset="0"/>
                <a:cs typeface="Helvetica" panose="020B0604020202020204" pitchFamily="34" charset="0"/>
              </a:rPr>
              <a:t>Нагрет выше точки плавления на 4-5</a:t>
            </a:r>
            <a:r>
              <a:rPr lang="ru-RU" sz="4000" baseline="30000" dirty="0">
                <a:solidFill>
                  <a:srgbClr val="273755"/>
                </a:solidFill>
                <a:ea typeface="Open Sans" panose="020B0606030504020204" pitchFamily="34" charset="0"/>
                <a:cs typeface="Helvetica" panose="020B0604020202020204" pitchFamily="34" charset="0"/>
              </a:rPr>
              <a:t>о</a:t>
            </a:r>
            <a:r>
              <a:rPr lang="ru-RU" sz="4000" dirty="0">
                <a:solidFill>
                  <a:srgbClr val="273755"/>
                </a:solidFill>
                <a:ea typeface="Open Sans" panose="020B0606030504020204" pitchFamily="34" charset="0"/>
                <a:cs typeface="Helvetica" panose="020B0604020202020204" pitchFamily="34" charset="0"/>
              </a:rPr>
              <a:t>С и перемешан</a:t>
            </a:r>
          </a:p>
          <a:p>
            <a:pPr marL="742950" indent="-742950">
              <a:spcBef>
                <a:spcPts val="600"/>
              </a:spcBef>
              <a:spcAft>
                <a:spcPts val="600"/>
              </a:spcAft>
              <a:buFont typeface="+mj-lt"/>
              <a:buAutoNum type="arabicPeriod"/>
            </a:pPr>
            <a:r>
              <a:rPr lang="ru-RU" sz="4000" dirty="0">
                <a:solidFill>
                  <a:srgbClr val="273755"/>
                </a:solidFill>
                <a:ea typeface="Open Sans" panose="020B0606030504020204" pitchFamily="34" charset="0"/>
                <a:cs typeface="Helvetica" panose="020B0604020202020204" pitchFamily="34" charset="0"/>
              </a:rPr>
              <a:t>Объект не должен быть застывшим</a:t>
            </a:r>
          </a:p>
          <a:p>
            <a:pPr marL="742950" indent="-742950">
              <a:spcBef>
                <a:spcPts val="600"/>
              </a:spcBef>
              <a:spcAft>
                <a:spcPts val="600"/>
              </a:spcAft>
              <a:buFont typeface="+mj-lt"/>
              <a:buAutoNum type="arabicPeriod"/>
            </a:pPr>
            <a:r>
              <a:rPr lang="ru-RU" sz="4000" dirty="0">
                <a:solidFill>
                  <a:srgbClr val="273755"/>
                </a:solidFill>
                <a:ea typeface="Open Sans" panose="020B0606030504020204" pitchFamily="34" charset="0"/>
                <a:cs typeface="Helvetica" panose="020B0604020202020204" pitchFamily="34" charset="0"/>
              </a:rPr>
              <a:t>Форма для заливки должна быть чуть больше объекта</a:t>
            </a:r>
          </a:p>
          <a:p>
            <a:pPr marL="742950" indent="-742950">
              <a:spcBef>
                <a:spcPts val="600"/>
              </a:spcBef>
              <a:spcAft>
                <a:spcPts val="600"/>
              </a:spcAft>
              <a:buFont typeface="+mj-lt"/>
              <a:buAutoNum type="arabicPeriod"/>
            </a:pPr>
            <a:r>
              <a:rPr lang="ru-RU" sz="4000" dirty="0">
                <a:solidFill>
                  <a:srgbClr val="273755"/>
                </a:solidFill>
                <a:ea typeface="Open Sans" panose="020B0606030504020204" pitchFamily="34" charset="0"/>
                <a:cs typeface="Helvetica" panose="020B0604020202020204" pitchFamily="34" charset="0"/>
              </a:rPr>
              <a:t>Объект должен быть плотно прижат ко дну формы</a:t>
            </a:r>
          </a:p>
          <a:p>
            <a:pPr marL="742950" indent="-742950">
              <a:spcBef>
                <a:spcPts val="600"/>
              </a:spcBef>
              <a:spcAft>
                <a:spcPts val="600"/>
              </a:spcAft>
              <a:buFont typeface="+mj-lt"/>
              <a:buAutoNum type="arabicPeriod"/>
            </a:pPr>
            <a:r>
              <a:rPr lang="ru-RU" sz="4000" dirty="0">
                <a:solidFill>
                  <a:srgbClr val="273755"/>
                </a:solidFill>
                <a:ea typeface="Open Sans" panose="020B0606030504020204" pitchFamily="34" charset="0"/>
                <a:cs typeface="Helvetica" panose="020B0604020202020204" pitchFamily="34" charset="0"/>
              </a:rPr>
              <a:t>Соблюдены принципы ориентации объекта</a:t>
            </a:r>
          </a:p>
          <a:p>
            <a:pPr marL="742950" indent="-742950">
              <a:spcBef>
                <a:spcPts val="600"/>
              </a:spcBef>
              <a:spcAft>
                <a:spcPts val="600"/>
              </a:spcAft>
              <a:buFont typeface="+mj-lt"/>
              <a:buAutoNum type="arabicPeriod"/>
            </a:pPr>
            <a:r>
              <a:rPr lang="ru-RU" sz="4000" dirty="0">
                <a:solidFill>
                  <a:srgbClr val="273755"/>
                </a:solidFill>
                <a:ea typeface="Open Sans" panose="020B0606030504020204" pitchFamily="34" charset="0"/>
                <a:cs typeface="Helvetica" panose="020B0604020202020204" pitchFamily="34" charset="0"/>
              </a:rPr>
              <a:t>Блок охлажден перед </a:t>
            </a:r>
            <a:r>
              <a:rPr lang="ru-RU" sz="4000" dirty="0" err="1">
                <a:solidFill>
                  <a:srgbClr val="273755"/>
                </a:solidFill>
                <a:ea typeface="Open Sans" panose="020B0606030504020204" pitchFamily="34" charset="0"/>
                <a:cs typeface="Helvetica" panose="020B0604020202020204" pitchFamily="34" charset="0"/>
              </a:rPr>
              <a:t>микротомией</a:t>
            </a:r>
            <a:r>
              <a:rPr lang="ru-RU" sz="4000" dirty="0">
                <a:solidFill>
                  <a:srgbClr val="273755"/>
                </a:solidFill>
                <a:ea typeface="Open Sans" panose="020B0606030504020204" pitchFamily="34" charset="0"/>
                <a:cs typeface="Helvetica" panose="020B0604020202020204" pitchFamily="34" charset="0"/>
              </a:rPr>
              <a:t> и освобожден из формы</a:t>
            </a:r>
          </a:p>
          <a:p>
            <a:pPr marL="742950" indent="-742950">
              <a:spcBef>
                <a:spcPts val="600"/>
              </a:spcBef>
              <a:spcAft>
                <a:spcPts val="600"/>
              </a:spcAft>
              <a:buFont typeface="+mj-lt"/>
              <a:buAutoNum type="arabicPeriod"/>
            </a:pPr>
            <a:endParaRPr lang="ru-RU" sz="4000" dirty="0">
              <a:solidFill>
                <a:srgbClr val="273755"/>
              </a:solidFill>
              <a:ea typeface="Open Sans" panose="020B0606030504020204" pitchFamily="34" charset="0"/>
              <a:cs typeface="Helvetica" panose="020B0604020202020204" pitchFamily="34" charset="0"/>
            </a:endParaRPr>
          </a:p>
        </p:txBody>
      </p:sp>
      <p:sp>
        <p:nvSpPr>
          <p:cNvPr id="7" name="Прямоугольник 6">
            <a:extLst>
              <a:ext uri="{FF2B5EF4-FFF2-40B4-BE49-F238E27FC236}">
                <a16:creationId xmlns:a16="http://schemas.microsoft.com/office/drawing/2014/main" id="{A897CF19-9932-825E-FA76-DF043DDACEA0}"/>
              </a:ext>
            </a:extLst>
          </p:cNvPr>
          <p:cNvSpPr/>
          <p:nvPr/>
        </p:nvSpPr>
        <p:spPr>
          <a:xfrm>
            <a:off x="0" y="0"/>
            <a:ext cx="3566160" cy="1027430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FCC1B23-65C5-A056-BCC6-853BF4754916}"/>
              </a:ext>
            </a:extLst>
          </p:cNvPr>
          <p:cNvSpPr/>
          <p:nvPr/>
        </p:nvSpPr>
        <p:spPr>
          <a:xfrm>
            <a:off x="4460892" y="2100230"/>
            <a:ext cx="3237998" cy="45719"/>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6" descr="Рисунок 21">
            <a:extLst>
              <a:ext uri="{FF2B5EF4-FFF2-40B4-BE49-F238E27FC236}">
                <a16:creationId xmlns:a16="http://schemas.microsoft.com/office/drawing/2014/main" id="{B8450076-6F48-97B7-4F33-5BFEE68F59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7382" y="9155445"/>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9432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 xmlns:asvg="http://schemas.microsoft.com/office/drawing/2016/SVG/main" r:embed="rId4"/>
              </a:ext>
            </a:extLst>
          </a:blip>
          <a:srcRect/>
          <a:stretch>
            <a:fillRect t="-1000" b="-1000"/>
          </a:stretch>
        </a:blipFill>
        <a:effectLst/>
      </p:bgPr>
    </p:bg>
    <p:spTree>
      <p:nvGrpSpPr>
        <p:cNvPr id="1" name=""/>
        <p:cNvGrpSpPr/>
        <p:nvPr/>
      </p:nvGrpSpPr>
      <p:grpSpPr>
        <a:xfrm>
          <a:off x="0" y="0"/>
          <a:ext cx="0" cy="0"/>
          <a:chOff x="0" y="0"/>
          <a:chExt cx="0" cy="0"/>
        </a:xfrm>
      </p:grpSpPr>
      <p:sp>
        <p:nvSpPr>
          <p:cNvPr id="3" name="object 3"/>
          <p:cNvSpPr txBox="1"/>
          <p:nvPr/>
        </p:nvSpPr>
        <p:spPr>
          <a:xfrm>
            <a:off x="1028700" y="780394"/>
            <a:ext cx="10047269" cy="1731308"/>
          </a:xfrm>
          <a:prstGeom prst="rect">
            <a:avLst/>
          </a:prstGeom>
        </p:spPr>
        <p:txBody>
          <a:bodyPr vert="horz" wrap="square" lIns="0" tIns="0" rIns="0" bIns="0" rtlCol="0">
            <a:spAutoFit/>
          </a:bodyPr>
          <a:lstStyle/>
          <a:p>
            <a:pPr marL="0" marR="0">
              <a:lnSpc>
                <a:spcPts val="6860"/>
              </a:lnSpc>
              <a:spcBef>
                <a:spcPts val="0"/>
              </a:spcBef>
              <a:spcAft>
                <a:spcPts val="0"/>
              </a:spcAft>
            </a:pPr>
            <a:r>
              <a:rPr lang="ru-RU" sz="5400" spc="18" dirty="0">
                <a:solidFill>
                  <a:srgbClr val="273755"/>
                </a:solidFill>
                <a:latin typeface="+mj-lt"/>
                <a:cs typeface="Helvetica" panose="020B0604020202020204" pitchFamily="34" charset="0"/>
              </a:rPr>
              <a:t>Почему парафин применяется почти всегда?</a:t>
            </a:r>
            <a:endParaRPr sz="5400" spc="19" dirty="0">
              <a:solidFill>
                <a:srgbClr val="273755"/>
              </a:solidFill>
              <a:latin typeface="+mj-lt"/>
              <a:cs typeface="Helvetica" panose="020B0604020202020204" pitchFamily="34" charset="0"/>
            </a:endParaRPr>
          </a:p>
        </p:txBody>
      </p:sp>
      <p:sp>
        <p:nvSpPr>
          <p:cNvPr id="6" name="object 6"/>
          <p:cNvSpPr txBox="1"/>
          <p:nvPr/>
        </p:nvSpPr>
        <p:spPr>
          <a:xfrm>
            <a:off x="1028700" y="3159774"/>
            <a:ext cx="11864340" cy="6263253"/>
          </a:xfrm>
          <a:prstGeom prst="rect">
            <a:avLst/>
          </a:prstGeom>
        </p:spPr>
        <p:txBody>
          <a:bodyPr vert="horz" wrap="square" lIns="0" tIns="0" rIns="0" bIns="0" rtlCol="0">
            <a:spAutoFit/>
          </a:bodyPr>
          <a:lstStyle/>
          <a:p>
            <a:pPr marL="457200" indent="-457200" algn="just">
              <a:buFont typeface="Arial" panose="020B0604020202020204" pitchFamily="34" charset="0"/>
              <a:buChar char="•"/>
            </a:pPr>
            <a:r>
              <a:rPr lang="ru-RU" sz="3700" dirty="0">
                <a:solidFill>
                  <a:srgbClr val="273755"/>
                </a:solidFill>
                <a:ea typeface="Open Sans" panose="020B0606030504020204" pitchFamily="34" charset="0"/>
                <a:cs typeface="Helvetica" panose="020B0604020202020204" pitchFamily="34" charset="0"/>
              </a:rPr>
              <a:t>Парафин и </a:t>
            </a:r>
            <a:r>
              <a:rPr lang="ru-RU" sz="3700" dirty="0" err="1">
                <a:solidFill>
                  <a:srgbClr val="273755"/>
                </a:solidFill>
                <a:ea typeface="Open Sans" panose="020B0606030504020204" pitchFamily="34" charset="0"/>
                <a:cs typeface="Helvetica" panose="020B0604020202020204" pitchFamily="34" charset="0"/>
              </a:rPr>
              <a:t>парафиноподобные</a:t>
            </a:r>
            <a:r>
              <a:rPr lang="ru-RU" sz="3700" dirty="0">
                <a:solidFill>
                  <a:srgbClr val="273755"/>
                </a:solidFill>
                <a:ea typeface="Open Sans" panose="020B0606030504020204" pitchFamily="34" charset="0"/>
                <a:cs typeface="Helvetica" panose="020B0604020202020204" pitchFamily="34" charset="0"/>
              </a:rPr>
              <a:t> вещества оказались самыми успешными заливочными средами.</a:t>
            </a:r>
          </a:p>
          <a:p>
            <a:pPr marL="457200" indent="-457200" algn="just">
              <a:buFont typeface="Arial" panose="020B0604020202020204" pitchFamily="34" charset="0"/>
              <a:buChar char="•"/>
            </a:pPr>
            <a:r>
              <a:rPr lang="ru-RU" sz="3700" dirty="0">
                <a:solidFill>
                  <a:srgbClr val="273755"/>
                </a:solidFill>
                <a:ea typeface="Open Sans" panose="020B0606030504020204" pitchFamily="34" charset="0"/>
                <a:cs typeface="Helvetica" panose="020B0604020202020204" pitchFamily="34" charset="0"/>
              </a:rPr>
              <a:t>«Связывающая сила» парафина меньше, чем у белка. Парафин плотнее сухого протеина почти на 1%.</a:t>
            </a:r>
          </a:p>
          <a:p>
            <a:pPr marL="457200" indent="-457200" algn="just">
              <a:buFont typeface="Arial" panose="020B0604020202020204" pitchFamily="34" charset="0"/>
              <a:buChar char="•"/>
            </a:pPr>
            <a:r>
              <a:rPr lang="ru-RU" sz="3700" dirty="0">
                <a:solidFill>
                  <a:srgbClr val="273755"/>
                </a:solidFill>
                <a:ea typeface="Open Sans" panose="020B0606030504020204" pitchFamily="34" charset="0"/>
                <a:cs typeface="Helvetica" panose="020B0604020202020204" pitchFamily="34" charset="0"/>
              </a:rPr>
              <a:t>Кристаллический парафин эластичнее сухого «аморфного» белка, например, мышцы, обезвоженной спиртами.</a:t>
            </a:r>
          </a:p>
          <a:p>
            <a:pPr marL="457200" indent="-457200" algn="just">
              <a:buFont typeface="Arial" panose="020B0604020202020204" pitchFamily="34" charset="0"/>
              <a:buChar char="•"/>
            </a:pPr>
            <a:r>
              <a:rPr lang="ru-RU" sz="3700" dirty="0">
                <a:solidFill>
                  <a:srgbClr val="273755"/>
                </a:solidFill>
                <a:ea typeface="Open Sans" panose="020B0606030504020204" pitchFamily="34" charset="0"/>
                <a:cs typeface="Helvetica" panose="020B0604020202020204" pitchFamily="34" charset="0"/>
              </a:rPr>
              <a:t>Вязкость парафина сильно зависит от молекулярного веса и температуры. Именно благодаря контролируемой вязкости он адаптирован в качестве заливочной среды.</a:t>
            </a:r>
          </a:p>
        </p:txBody>
      </p:sp>
      <p:sp>
        <p:nvSpPr>
          <p:cNvPr id="8" name="Прямоугольник 7">
            <a:extLst>
              <a:ext uri="{FF2B5EF4-FFF2-40B4-BE49-F238E27FC236}">
                <a16:creationId xmlns:a16="http://schemas.microsoft.com/office/drawing/2014/main" id="{4421EDE0-397A-419B-F16B-D8B05C3A3D86}"/>
              </a:ext>
            </a:extLst>
          </p:cNvPr>
          <p:cNvSpPr/>
          <p:nvPr/>
        </p:nvSpPr>
        <p:spPr>
          <a:xfrm>
            <a:off x="13606272" y="-1"/>
            <a:ext cx="4681728" cy="10410071"/>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AE6B75E1-4770-6850-B5AA-4F46777EDA8B}"/>
              </a:ext>
            </a:extLst>
          </p:cNvPr>
          <p:cNvSpPr/>
          <p:nvPr/>
        </p:nvSpPr>
        <p:spPr>
          <a:xfrm>
            <a:off x="1028700" y="2799734"/>
            <a:ext cx="2642692" cy="72008"/>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87932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4" name="object 4"/>
          <p:cNvSpPr txBox="1"/>
          <p:nvPr/>
        </p:nvSpPr>
        <p:spPr>
          <a:xfrm>
            <a:off x="3108285" y="2496958"/>
            <a:ext cx="14388643" cy="6955750"/>
          </a:xfrm>
          <a:prstGeom prst="rect">
            <a:avLst/>
          </a:prstGeom>
        </p:spPr>
        <p:txBody>
          <a:bodyPr vert="horz" wrap="square" lIns="0" tIns="0" rIns="0" bIns="0" rtlCol="0">
            <a:spAutoFit/>
          </a:bodyPr>
          <a:lstStyle/>
          <a:p>
            <a:pPr algn="just">
              <a:spcAft>
                <a:spcPts val="600"/>
              </a:spcAft>
            </a:pPr>
            <a:r>
              <a:rPr lang="ru-RU" sz="3600" dirty="0">
                <a:solidFill>
                  <a:srgbClr val="273755"/>
                </a:solidFill>
                <a:ea typeface="Open Sans" panose="020B0606030504020204" pitchFamily="34" charset="0"/>
                <a:cs typeface="Helvetica" panose="020B0604020202020204" pitchFamily="34" charset="0"/>
              </a:rPr>
              <a:t>Для </a:t>
            </a:r>
            <a:r>
              <a:rPr lang="ru-RU" sz="3600" dirty="0" err="1">
                <a:solidFill>
                  <a:srgbClr val="273755"/>
                </a:solidFill>
                <a:ea typeface="Open Sans" panose="020B0606030504020204" pitchFamily="34" charset="0"/>
                <a:cs typeface="Helvetica" panose="020B0604020202020204" pitchFamily="34" charset="0"/>
              </a:rPr>
              <a:t>микротомии</a:t>
            </a:r>
            <a:r>
              <a:rPr lang="ru-RU" sz="3600" dirty="0">
                <a:solidFill>
                  <a:srgbClr val="273755"/>
                </a:solidFill>
                <a:ea typeface="Open Sans" panose="020B0606030504020204" pitchFamily="34" charset="0"/>
                <a:cs typeface="Helvetica" panose="020B0604020202020204" pitchFamily="34" charset="0"/>
              </a:rPr>
              <a:t> желательна высокая вязкость (по сравнению с вязкостью простых парафинов), и это достигается за счет увеличения молекулярной массы или снижения температуры резки.</a:t>
            </a:r>
          </a:p>
          <a:p>
            <a:pPr algn="just">
              <a:spcAft>
                <a:spcPts val="600"/>
              </a:spcAft>
            </a:pPr>
            <a:endParaRPr lang="ru-RU" sz="3600" dirty="0">
              <a:solidFill>
                <a:srgbClr val="273755"/>
              </a:solidFill>
              <a:ea typeface="Open Sans" panose="020B0606030504020204" pitchFamily="34" charset="0"/>
              <a:cs typeface="Helvetica" panose="020B0604020202020204" pitchFamily="34" charset="0"/>
            </a:endParaRPr>
          </a:p>
          <a:p>
            <a:pPr algn="just">
              <a:spcAft>
                <a:spcPts val="600"/>
              </a:spcAft>
            </a:pPr>
            <a:r>
              <a:rPr lang="ru-RU" sz="3600" dirty="0">
                <a:solidFill>
                  <a:srgbClr val="273755"/>
                </a:solidFill>
                <a:ea typeface="Open Sans" panose="020B0606030504020204" pitchFamily="34" charset="0"/>
                <a:cs typeface="Helvetica" panose="020B0604020202020204" pitchFamily="34" charset="0"/>
              </a:rPr>
              <a:t>Чем выше молекулярная масса, тем выше температура плавления парафина, но высокие температуры часто вредны для биологических образцов.</a:t>
            </a:r>
          </a:p>
          <a:p>
            <a:pPr algn="just">
              <a:spcAft>
                <a:spcPts val="600"/>
              </a:spcAft>
            </a:pPr>
            <a:endParaRPr lang="ru-RU" sz="3600" dirty="0">
              <a:solidFill>
                <a:srgbClr val="273755"/>
              </a:solidFill>
              <a:ea typeface="Open Sans" panose="020B0606030504020204" pitchFamily="34" charset="0"/>
              <a:cs typeface="Helvetica" panose="020B0604020202020204" pitchFamily="34" charset="0"/>
            </a:endParaRPr>
          </a:p>
          <a:p>
            <a:pPr algn="just">
              <a:spcAft>
                <a:spcPts val="600"/>
              </a:spcAft>
            </a:pPr>
            <a:r>
              <a:rPr lang="ru-RU" sz="3600" dirty="0">
                <a:solidFill>
                  <a:srgbClr val="273755"/>
                </a:solidFill>
                <a:ea typeface="Open Sans" panose="020B0606030504020204" pitchFamily="34" charset="0"/>
                <a:cs typeface="Helvetica" panose="020B0604020202020204" pitchFamily="34" charset="0"/>
              </a:rPr>
              <a:t>По этой причине, чтобы резать тонкие парафиновые срезы (менее 5 мкм), </a:t>
            </a:r>
            <a:r>
              <a:rPr lang="ru-RU" sz="3600" dirty="0" err="1">
                <a:solidFill>
                  <a:srgbClr val="273755"/>
                </a:solidFill>
                <a:ea typeface="Open Sans" panose="020B0606030504020204" pitchFamily="34" charset="0"/>
                <a:cs typeface="Helvetica" panose="020B0604020202020204" pitchFamily="34" charset="0"/>
              </a:rPr>
              <a:t>микротомист</a:t>
            </a:r>
            <a:r>
              <a:rPr lang="ru-RU" sz="3600" dirty="0">
                <a:solidFill>
                  <a:srgbClr val="273755"/>
                </a:solidFill>
                <a:ea typeface="Open Sans" panose="020B0606030504020204" pitchFamily="34" charset="0"/>
                <a:cs typeface="Helvetica" panose="020B0604020202020204" pitchFamily="34" charset="0"/>
              </a:rPr>
              <a:t> должен прибегнуть к разумной комбинации парафина с высокой температурой плавления и низкой температуры резки. </a:t>
            </a:r>
          </a:p>
        </p:txBody>
      </p:sp>
      <p:sp>
        <p:nvSpPr>
          <p:cNvPr id="5" name="Прямоугольник 4">
            <a:extLst>
              <a:ext uri="{FF2B5EF4-FFF2-40B4-BE49-F238E27FC236}">
                <a16:creationId xmlns:a16="http://schemas.microsoft.com/office/drawing/2014/main" id="{FE52947A-2F18-0950-293E-17C41D1D9C74}"/>
              </a:ext>
            </a:extLst>
          </p:cNvPr>
          <p:cNvSpPr/>
          <p:nvPr/>
        </p:nvSpPr>
        <p:spPr>
          <a:xfrm>
            <a:off x="0" y="9601646"/>
            <a:ext cx="18288000" cy="672654"/>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6" descr="Рисунок 21">
            <a:extLst>
              <a:ext uri="{FF2B5EF4-FFF2-40B4-BE49-F238E27FC236}">
                <a16:creationId xmlns:a16="http://schemas.microsoft.com/office/drawing/2014/main" id="{E654489A-9B57-2CAA-1410-D7B35B7F0E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752" y="38462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A5B63D7C-CCAF-EFA7-70B2-E611B47CE53F}"/>
              </a:ext>
            </a:extLst>
          </p:cNvPr>
          <p:cNvSpPr txBox="1"/>
          <p:nvPr/>
        </p:nvSpPr>
        <p:spPr>
          <a:xfrm>
            <a:off x="2967312" y="1113979"/>
            <a:ext cx="10912938" cy="706860"/>
          </a:xfrm>
          <a:prstGeom prst="rect">
            <a:avLst/>
          </a:prstGeom>
          <a:noFill/>
        </p:spPr>
        <p:txBody>
          <a:bodyPr wrap="square">
            <a:spAutoFit/>
          </a:bodyPr>
          <a:lstStyle/>
          <a:p>
            <a:pPr marL="0" marR="0">
              <a:lnSpc>
                <a:spcPts val="4722"/>
              </a:lnSpc>
              <a:spcBef>
                <a:spcPts val="0"/>
              </a:spcBef>
              <a:spcAft>
                <a:spcPts val="0"/>
              </a:spcAft>
            </a:pPr>
            <a:r>
              <a:rPr lang="ru-RU" sz="4800" spc="18" dirty="0">
                <a:solidFill>
                  <a:srgbClr val="273755"/>
                </a:solidFill>
                <a:latin typeface="+mj-lt"/>
                <a:ea typeface="Open Sans Semibold" panose="020B0706030804020204" pitchFamily="34" charset="0"/>
                <a:cs typeface="Open Sans Semibold" panose="020B0706030804020204" pitchFamily="34" charset="0"/>
              </a:rPr>
              <a:t>Вязкость парафина</a:t>
            </a:r>
            <a:endParaRPr lang="ru-RU" sz="4800" spc="19" dirty="0">
              <a:solidFill>
                <a:srgbClr val="273755"/>
              </a:solidFill>
              <a:latin typeface="+mj-lt"/>
              <a:ea typeface="Open Sans Semibold" panose="020B0706030804020204" pitchFamily="34" charset="0"/>
              <a:cs typeface="Open Sans Semibold" panose="020B0706030804020204" pitchFamily="34" charset="0"/>
            </a:endParaRPr>
          </a:p>
        </p:txBody>
      </p:sp>
      <p:sp>
        <p:nvSpPr>
          <p:cNvPr id="13" name="Прямоугольник 12">
            <a:extLst>
              <a:ext uri="{FF2B5EF4-FFF2-40B4-BE49-F238E27FC236}">
                <a16:creationId xmlns:a16="http://schemas.microsoft.com/office/drawing/2014/main" id="{EEE0D274-A550-4920-156C-E35CD52208A3}"/>
              </a:ext>
            </a:extLst>
          </p:cNvPr>
          <p:cNvSpPr/>
          <p:nvPr/>
        </p:nvSpPr>
        <p:spPr>
          <a:xfrm flipV="1">
            <a:off x="3108285" y="2048033"/>
            <a:ext cx="3457860" cy="831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a:extLst>
              <a:ext uri="{FF2B5EF4-FFF2-40B4-BE49-F238E27FC236}">
                <a16:creationId xmlns:a16="http://schemas.microsoft.com/office/drawing/2014/main" id="{26F6F051-B5FF-4881-6665-E12BFFC678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16" r="31895"/>
          <a:stretch/>
        </p:blipFill>
        <p:spPr bwMode="auto">
          <a:xfrm>
            <a:off x="-52717" y="9883"/>
            <a:ext cx="2728692" cy="959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60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4" name="object 4"/>
          <p:cNvSpPr txBox="1"/>
          <p:nvPr/>
        </p:nvSpPr>
        <p:spPr>
          <a:xfrm>
            <a:off x="3108285" y="2358404"/>
            <a:ext cx="14388643" cy="7125027"/>
          </a:xfrm>
          <a:prstGeom prst="rect">
            <a:avLst/>
          </a:prstGeom>
        </p:spPr>
        <p:txBody>
          <a:bodyPr vert="horz" wrap="square" lIns="0" tIns="0" rIns="0" bIns="0" rtlCol="0">
            <a:spAutoFit/>
          </a:bodyPr>
          <a:lstStyle/>
          <a:p>
            <a:pPr algn="just">
              <a:spcAft>
                <a:spcPts val="600"/>
              </a:spcAft>
            </a:pPr>
            <a:r>
              <a:rPr lang="ru-RU" sz="2800" dirty="0">
                <a:solidFill>
                  <a:srgbClr val="273755"/>
                </a:solidFill>
                <a:ea typeface="Open Sans" panose="020B0606030504020204" pitchFamily="34" charset="0"/>
                <a:cs typeface="Helvetica" panose="020B0604020202020204" pitchFamily="34" charset="0"/>
              </a:rPr>
              <a:t>Парафин - это поликристаллическое вещество, и его вязкие свойства неравномерно распределены между меж- и внутрикристаллическими связями, причем внутренняя часть кристалла более вязкая.</a:t>
            </a:r>
          </a:p>
          <a:p>
            <a:pPr algn="just">
              <a:spcAft>
                <a:spcPts val="600"/>
              </a:spcAft>
            </a:pPr>
            <a:r>
              <a:rPr lang="ru-RU" sz="2800" dirty="0">
                <a:solidFill>
                  <a:srgbClr val="273755"/>
                </a:solidFill>
                <a:ea typeface="Open Sans" panose="020B0606030504020204" pitchFamily="34" charset="0"/>
                <a:cs typeface="Helvetica" panose="020B0604020202020204" pitchFamily="34" charset="0"/>
              </a:rPr>
              <a:t>В результате во время резки межкристаллические связи имеют тенденцию течь легче, а кристаллы имеют тенденцию скользить друг мимо друга. Эту невосстановимую деформацию легко обнаружить. Две поверхности реза по своей гладкости приближаются к правильности самой режущей кромки.</a:t>
            </a:r>
          </a:p>
          <a:p>
            <a:pPr algn="just">
              <a:spcAft>
                <a:spcPts val="600"/>
              </a:spcAft>
            </a:pPr>
            <a:r>
              <a:rPr lang="ru-RU" sz="2800" dirty="0">
                <a:solidFill>
                  <a:srgbClr val="273755"/>
                </a:solidFill>
                <a:ea typeface="Open Sans" panose="020B0606030504020204" pitchFamily="34" charset="0"/>
                <a:cs typeface="Helvetica" panose="020B0604020202020204" pitchFamily="34" charset="0"/>
              </a:rPr>
              <a:t>Таким образом, срезанная поверхность парафинового блока и нижняя часть срезанного парафинового блока будут выглядеть довольно гладкими и блестящими. Однако верхняя поверхность среза (которая была гладкой до того, как была срезана) кажется тусклой и рассеивает значительно больше света. Это происходит из-за выступающих концов кристаллов, которые соскользнули и перестроились во время резки.</a:t>
            </a:r>
          </a:p>
          <a:p>
            <a:pPr algn="just">
              <a:spcAft>
                <a:spcPts val="600"/>
              </a:spcAft>
            </a:pPr>
            <a:r>
              <a:rPr lang="ru-RU" sz="2800" dirty="0">
                <a:solidFill>
                  <a:srgbClr val="273755"/>
                </a:solidFill>
                <a:ea typeface="Open Sans" panose="020B0606030504020204" pitchFamily="34" charset="0"/>
                <a:cs typeface="Helvetica" panose="020B0604020202020204" pitchFamily="34" charset="0"/>
              </a:rPr>
              <a:t>Это изменение отражающей способности является очень чувствительным тестом, и на более толстых срезах обычно составляет всего несколько процентов невосстановимой деформации (измеренной на срезе, плавающем в воде, на несколько градусов ниже точки плавления парафина).</a:t>
            </a:r>
          </a:p>
        </p:txBody>
      </p:sp>
      <p:sp>
        <p:nvSpPr>
          <p:cNvPr id="5" name="Прямоугольник 4">
            <a:extLst>
              <a:ext uri="{FF2B5EF4-FFF2-40B4-BE49-F238E27FC236}">
                <a16:creationId xmlns:a16="http://schemas.microsoft.com/office/drawing/2014/main" id="{FE52947A-2F18-0950-293E-17C41D1D9C74}"/>
              </a:ext>
            </a:extLst>
          </p:cNvPr>
          <p:cNvSpPr/>
          <p:nvPr/>
        </p:nvSpPr>
        <p:spPr>
          <a:xfrm>
            <a:off x="0" y="9601646"/>
            <a:ext cx="18288000" cy="672654"/>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6" descr="Рисунок 21">
            <a:extLst>
              <a:ext uri="{FF2B5EF4-FFF2-40B4-BE49-F238E27FC236}">
                <a16:creationId xmlns:a16="http://schemas.microsoft.com/office/drawing/2014/main" id="{E654489A-9B57-2CAA-1410-D7B35B7F0E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752" y="38462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A5B63D7C-CCAF-EFA7-70B2-E611B47CE53F}"/>
              </a:ext>
            </a:extLst>
          </p:cNvPr>
          <p:cNvSpPr txBox="1"/>
          <p:nvPr/>
        </p:nvSpPr>
        <p:spPr>
          <a:xfrm>
            <a:off x="2967312" y="1113979"/>
            <a:ext cx="10912938" cy="706860"/>
          </a:xfrm>
          <a:prstGeom prst="rect">
            <a:avLst/>
          </a:prstGeom>
          <a:noFill/>
        </p:spPr>
        <p:txBody>
          <a:bodyPr wrap="square">
            <a:spAutoFit/>
          </a:bodyPr>
          <a:lstStyle/>
          <a:p>
            <a:pPr marL="0" marR="0">
              <a:lnSpc>
                <a:spcPts val="4722"/>
              </a:lnSpc>
              <a:spcBef>
                <a:spcPts val="0"/>
              </a:spcBef>
              <a:spcAft>
                <a:spcPts val="0"/>
              </a:spcAft>
            </a:pPr>
            <a:r>
              <a:rPr lang="ru-RU" sz="4800" spc="18" dirty="0">
                <a:solidFill>
                  <a:srgbClr val="273755"/>
                </a:solidFill>
                <a:latin typeface="+mj-lt"/>
                <a:ea typeface="Open Sans Semibold" panose="020B0706030804020204" pitchFamily="34" charset="0"/>
                <a:cs typeface="Open Sans Semibold" panose="020B0706030804020204" pitchFamily="34" charset="0"/>
              </a:rPr>
              <a:t>Кристалличность парафина</a:t>
            </a:r>
            <a:endParaRPr lang="ru-RU" sz="4800" spc="19" dirty="0">
              <a:solidFill>
                <a:srgbClr val="273755"/>
              </a:solidFill>
              <a:latin typeface="+mj-lt"/>
              <a:ea typeface="Open Sans Semibold" panose="020B0706030804020204" pitchFamily="34" charset="0"/>
              <a:cs typeface="Open Sans Semibold" panose="020B0706030804020204" pitchFamily="34" charset="0"/>
            </a:endParaRPr>
          </a:p>
        </p:txBody>
      </p:sp>
      <p:sp>
        <p:nvSpPr>
          <p:cNvPr id="13" name="Прямоугольник 12">
            <a:extLst>
              <a:ext uri="{FF2B5EF4-FFF2-40B4-BE49-F238E27FC236}">
                <a16:creationId xmlns:a16="http://schemas.microsoft.com/office/drawing/2014/main" id="{EEE0D274-A550-4920-156C-E35CD52208A3}"/>
              </a:ext>
            </a:extLst>
          </p:cNvPr>
          <p:cNvSpPr/>
          <p:nvPr/>
        </p:nvSpPr>
        <p:spPr>
          <a:xfrm flipV="1">
            <a:off x="3108285" y="2048033"/>
            <a:ext cx="3457860" cy="831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a:extLst>
              <a:ext uri="{FF2B5EF4-FFF2-40B4-BE49-F238E27FC236}">
                <a16:creationId xmlns:a16="http://schemas.microsoft.com/office/drawing/2014/main" id="{26F6F051-B5FF-4881-6665-E12BFFC678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16" r="31895"/>
          <a:stretch/>
        </p:blipFill>
        <p:spPr bwMode="auto">
          <a:xfrm>
            <a:off x="-52717" y="9883"/>
            <a:ext cx="2728692" cy="959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8792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6123961" y="744490"/>
            <a:ext cx="12966192" cy="952248"/>
          </a:xfrm>
          <a:prstGeom prst="rect">
            <a:avLst/>
          </a:prstGeom>
        </p:spPr>
        <p:txBody>
          <a:bodyPr vert="horz" wrap="square" lIns="0" tIns="0" rIns="0" bIns="0" rtlCol="0">
            <a:spAutoFit/>
          </a:bodyPr>
          <a:lstStyle/>
          <a:p>
            <a:pPr marL="0" marR="0">
              <a:lnSpc>
                <a:spcPts val="7997"/>
              </a:lnSpc>
              <a:spcBef>
                <a:spcPts val="0"/>
              </a:spcBef>
              <a:spcAft>
                <a:spcPts val="0"/>
              </a:spcAft>
            </a:pPr>
            <a:r>
              <a:rPr lang="ru-RU" sz="5000" dirty="0">
                <a:solidFill>
                  <a:srgbClr val="273755"/>
                </a:solidFill>
                <a:latin typeface="+mj-lt"/>
                <a:cs typeface="Helvetica" panose="020B0604020202020204" pitchFamily="34" charset="0"/>
              </a:rPr>
              <a:t>Невосстановимая деформация парафина</a:t>
            </a:r>
            <a:endParaRPr sz="5000" dirty="0">
              <a:solidFill>
                <a:srgbClr val="273755"/>
              </a:solidFill>
              <a:latin typeface="+mj-lt"/>
              <a:cs typeface="Helvetica" panose="020B0604020202020204" pitchFamily="34" charset="0"/>
            </a:endParaRPr>
          </a:p>
        </p:txBody>
      </p:sp>
      <p:sp>
        <p:nvSpPr>
          <p:cNvPr id="6" name="object 6"/>
          <p:cNvSpPr txBox="1"/>
          <p:nvPr/>
        </p:nvSpPr>
        <p:spPr>
          <a:xfrm>
            <a:off x="6216182" y="2555713"/>
            <a:ext cx="10974538" cy="4462760"/>
          </a:xfrm>
          <a:prstGeom prst="rect">
            <a:avLst/>
          </a:prstGeom>
        </p:spPr>
        <p:txBody>
          <a:bodyPr vert="horz" wrap="square" lIns="0" tIns="0" rIns="0" bIns="0" rtlCol="0">
            <a:spAutoFit/>
          </a:bodyPr>
          <a:lstStyle/>
          <a:p>
            <a:pPr algn="just">
              <a:spcBef>
                <a:spcPts val="600"/>
              </a:spcBef>
              <a:spcAft>
                <a:spcPts val="600"/>
              </a:spcAft>
            </a:pPr>
            <a:r>
              <a:rPr lang="ru-RU" sz="4000" dirty="0">
                <a:solidFill>
                  <a:srgbClr val="273755"/>
                </a:solidFill>
                <a:ea typeface="Open Sans" panose="020B0606030504020204" pitchFamily="34" charset="0"/>
                <a:cs typeface="Helvetica" panose="020B0604020202020204" pitchFamily="34" charset="0"/>
              </a:rPr>
              <a:t>Парафиновые срезы толщиной 3 мкм и менее демонстрируют быстро возрастающую невосстановимую деформацию даже при использовании самых острых ножей, и это можно объяснить низкой плотностью, вязкостью и эластичностью парафина.</a:t>
            </a:r>
          </a:p>
          <a:p>
            <a:pPr marL="742950" indent="-742950">
              <a:spcBef>
                <a:spcPts val="600"/>
              </a:spcBef>
              <a:spcAft>
                <a:spcPts val="600"/>
              </a:spcAft>
              <a:buFont typeface="+mj-lt"/>
              <a:buAutoNum type="arabicPeriod"/>
            </a:pPr>
            <a:endParaRPr lang="ru-RU" sz="4000" dirty="0">
              <a:solidFill>
                <a:srgbClr val="273755"/>
              </a:solidFill>
              <a:ea typeface="Open Sans" panose="020B0606030504020204" pitchFamily="34" charset="0"/>
              <a:cs typeface="Helvetica" panose="020B0604020202020204" pitchFamily="34" charset="0"/>
            </a:endParaRPr>
          </a:p>
        </p:txBody>
      </p:sp>
      <p:sp>
        <p:nvSpPr>
          <p:cNvPr id="7" name="Прямоугольник 6">
            <a:extLst>
              <a:ext uri="{FF2B5EF4-FFF2-40B4-BE49-F238E27FC236}">
                <a16:creationId xmlns:a16="http://schemas.microsoft.com/office/drawing/2014/main" id="{A897CF19-9932-825E-FA76-DF043DDACEA0}"/>
              </a:ext>
            </a:extLst>
          </p:cNvPr>
          <p:cNvSpPr/>
          <p:nvPr/>
        </p:nvSpPr>
        <p:spPr>
          <a:xfrm>
            <a:off x="0" y="0"/>
            <a:ext cx="5499650" cy="1027430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FCC1B23-65C5-A056-BCC6-853BF4754916}"/>
              </a:ext>
            </a:extLst>
          </p:cNvPr>
          <p:cNvSpPr/>
          <p:nvPr/>
        </p:nvSpPr>
        <p:spPr>
          <a:xfrm>
            <a:off x="6176306" y="1967823"/>
            <a:ext cx="3237998" cy="45719"/>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6" descr="Рисунок 21">
            <a:extLst>
              <a:ext uri="{FF2B5EF4-FFF2-40B4-BE49-F238E27FC236}">
                <a16:creationId xmlns:a16="http://schemas.microsoft.com/office/drawing/2014/main" id="{B8450076-6F48-97B7-4F33-5BFEE68F59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558" y="9155445"/>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Рисунок 1">
            <a:extLst>
              <a:ext uri="{FF2B5EF4-FFF2-40B4-BE49-F238E27FC236}">
                <a16:creationId xmlns:a16="http://schemas.microsoft.com/office/drawing/2014/main" id="{701019DD-C8B9-10A5-BF8F-67354C54BAD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840" y="2555713"/>
            <a:ext cx="5206544" cy="5349467"/>
          </a:xfrm>
          <a:prstGeom prst="rect">
            <a:avLst/>
          </a:prstGeom>
          <a:noFill/>
          <a:ln>
            <a:noFill/>
          </a:ln>
        </p:spPr>
      </p:pic>
      <p:sp>
        <p:nvSpPr>
          <p:cNvPr id="5" name="TextBox 4">
            <a:extLst>
              <a:ext uri="{FF2B5EF4-FFF2-40B4-BE49-F238E27FC236}">
                <a16:creationId xmlns:a16="http://schemas.microsoft.com/office/drawing/2014/main" id="{674B7D41-4457-A744-4303-BFBDBA5015AB}"/>
              </a:ext>
            </a:extLst>
          </p:cNvPr>
          <p:cNvSpPr txBox="1"/>
          <p:nvPr/>
        </p:nvSpPr>
        <p:spPr>
          <a:xfrm>
            <a:off x="6176306" y="6841424"/>
            <a:ext cx="9546336" cy="1754326"/>
          </a:xfrm>
          <a:prstGeom prst="rect">
            <a:avLst/>
          </a:prstGeom>
          <a:noFill/>
        </p:spPr>
        <p:txBody>
          <a:bodyPr wrap="square">
            <a:spAutoFit/>
          </a:bodyPr>
          <a:lstStyle/>
          <a:p>
            <a:pPr algn="just"/>
            <a:r>
              <a:rPr lang="ru-RU" sz="1800" dirty="0"/>
              <a:t>Рис. 1. Зависимость сжатия от толщины среза. Это демонстрация данных </a:t>
            </a:r>
            <a:r>
              <a:rPr lang="en-US" sz="1800" dirty="0"/>
              <a:t>Dempster</a:t>
            </a:r>
            <a:r>
              <a:rPr lang="ru-RU" sz="1800" dirty="0"/>
              <a:t> (1943), показывающая сжатие на физической картинке. D10 - желаемая толщина участка 10 мкм; E10, край тканевого блока для среза 10 мкм; L - линия хода острия ножа; П - парафиновый блок; S10, внешняя поверхность среза; T10, результирующая толщина среза. Срезы любой толщины содержат как восстанавливаемую, так и невосстановимую деформации. Увеличение наклона от B до A представляет собой возрастающую невосстановимую деформацию.</a:t>
            </a:r>
          </a:p>
        </p:txBody>
      </p:sp>
    </p:spTree>
    <p:extLst>
      <p:ext uri="{BB962C8B-B14F-4D97-AF65-F5344CB8AC3E}">
        <p14:creationId xmlns:p14="http://schemas.microsoft.com/office/powerpoint/2010/main" val="2639132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4451314" y="363058"/>
            <a:ext cx="9537548" cy="1053827"/>
          </a:xfrm>
          <a:prstGeom prst="rect">
            <a:avLst/>
          </a:prstGeom>
        </p:spPr>
        <p:txBody>
          <a:bodyPr vert="horz" wrap="square" lIns="0" tIns="0" rIns="0" bIns="0" rtlCol="0">
            <a:spAutoFit/>
          </a:bodyPr>
          <a:lstStyle/>
          <a:p>
            <a:pPr marL="0" marR="0">
              <a:lnSpc>
                <a:spcPts val="7997"/>
              </a:lnSpc>
              <a:spcBef>
                <a:spcPts val="0"/>
              </a:spcBef>
              <a:spcAft>
                <a:spcPts val="0"/>
              </a:spcAft>
            </a:pPr>
            <a:r>
              <a:rPr sz="5800" dirty="0">
                <a:solidFill>
                  <a:srgbClr val="F9FCFF"/>
                </a:solidFill>
                <a:latin typeface="MTNDWI+Montserrat SemiBold"/>
                <a:cs typeface="MTNDWI+Montserrat SemiBold"/>
              </a:rPr>
              <a:t>ЧАСТИ</a:t>
            </a:r>
            <a:r>
              <a:rPr sz="5800" spc="150" dirty="0">
                <a:solidFill>
                  <a:srgbClr val="F9FCFF"/>
                </a:solidFill>
                <a:latin typeface="MTNDWI+Montserrat SemiBold"/>
                <a:cs typeface="MTNDWI+Montserrat SemiBold"/>
              </a:rPr>
              <a:t> </a:t>
            </a:r>
            <a:r>
              <a:rPr sz="5800" dirty="0">
                <a:solidFill>
                  <a:srgbClr val="F9FCFF"/>
                </a:solidFill>
                <a:latin typeface="MTNDWI+Montserrat SemiBold"/>
                <a:cs typeface="MTNDWI+Montserrat SemiBold"/>
              </a:rPr>
              <a:t>БИЗНЕС-ПЛАНА</a:t>
            </a:r>
          </a:p>
        </p:txBody>
      </p:sp>
      <p:sp>
        <p:nvSpPr>
          <p:cNvPr id="10" name="Прямоугольник 9">
            <a:extLst>
              <a:ext uri="{FF2B5EF4-FFF2-40B4-BE49-F238E27FC236}">
                <a16:creationId xmlns:a16="http://schemas.microsoft.com/office/drawing/2014/main" id="{C98798A8-67D1-200B-9813-F6210637CD32}"/>
              </a:ext>
            </a:extLst>
          </p:cNvPr>
          <p:cNvSpPr/>
          <p:nvPr/>
        </p:nvSpPr>
        <p:spPr>
          <a:xfrm>
            <a:off x="0" y="-47426"/>
            <a:ext cx="18361024" cy="1594525"/>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object 3">
            <a:extLst>
              <a:ext uri="{FF2B5EF4-FFF2-40B4-BE49-F238E27FC236}">
                <a16:creationId xmlns:a16="http://schemas.microsoft.com/office/drawing/2014/main" id="{2353A809-7496-1737-8927-3067B77B21B5}"/>
              </a:ext>
            </a:extLst>
          </p:cNvPr>
          <p:cNvSpPr txBox="1"/>
          <p:nvPr/>
        </p:nvSpPr>
        <p:spPr>
          <a:xfrm>
            <a:off x="3647350" y="345424"/>
            <a:ext cx="11145475" cy="769441"/>
          </a:xfrm>
          <a:prstGeom prst="rect">
            <a:avLst/>
          </a:prstGeom>
        </p:spPr>
        <p:txBody>
          <a:bodyPr vert="horz" wrap="square" lIns="0" tIns="0" rIns="0" bIns="0" rtlCol="0">
            <a:spAutoFit/>
          </a:bodyPr>
          <a:lstStyle/>
          <a:p>
            <a:pPr marL="0" marR="0" algn="ctr">
              <a:lnSpc>
                <a:spcPts val="6009"/>
              </a:lnSpc>
              <a:spcBef>
                <a:spcPts val="0"/>
              </a:spcBef>
              <a:spcAft>
                <a:spcPts val="0"/>
              </a:spcAft>
            </a:pPr>
            <a:r>
              <a:rPr lang="ru-RU" sz="5400" spc="120" dirty="0">
                <a:solidFill>
                  <a:srgbClr val="F9FCFF"/>
                </a:solidFill>
                <a:latin typeface="+mj-lt"/>
                <a:cs typeface="Helvetica" panose="020B0604020202020204" pitchFamily="34" charset="0"/>
              </a:rPr>
              <a:t>Деформации в парафине</a:t>
            </a:r>
            <a:endParaRPr lang="ru-RU" sz="5400" spc="120" dirty="0">
              <a:solidFill>
                <a:srgbClr val="F9FCFF"/>
              </a:solidFill>
              <a:cs typeface="Helvetica" panose="020B0604020202020204" pitchFamily="34" charset="0"/>
            </a:endParaRPr>
          </a:p>
        </p:txBody>
      </p:sp>
      <p:pic>
        <p:nvPicPr>
          <p:cNvPr id="13" name="Picture 6" descr="Рисунок 21">
            <a:extLst>
              <a:ext uri="{FF2B5EF4-FFF2-40B4-BE49-F238E27FC236}">
                <a16:creationId xmlns:a16="http://schemas.microsoft.com/office/drawing/2014/main" id="{DBCCCCD7-0B3E-5260-C1BC-3AB80D41B9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744" y="9169598"/>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TextBox 30">
            <a:extLst>
              <a:ext uri="{FF2B5EF4-FFF2-40B4-BE49-F238E27FC236}">
                <a16:creationId xmlns:a16="http://schemas.microsoft.com/office/drawing/2014/main" id="{504A31F8-D4C0-0EFC-A500-227123435F79}"/>
              </a:ext>
            </a:extLst>
          </p:cNvPr>
          <p:cNvSpPr txBox="1"/>
          <p:nvPr/>
        </p:nvSpPr>
        <p:spPr>
          <a:xfrm>
            <a:off x="10152384" y="3602236"/>
            <a:ext cx="6620657" cy="4524315"/>
          </a:xfrm>
          <a:prstGeom prst="rect">
            <a:avLst/>
          </a:prstGeom>
          <a:noFill/>
        </p:spPr>
        <p:txBody>
          <a:bodyPr wrap="square">
            <a:spAutoFit/>
          </a:bodyPr>
          <a:lstStyle/>
          <a:p>
            <a:pPr algn="just"/>
            <a:r>
              <a:rPr lang="ru-RU" sz="3200" dirty="0">
                <a:solidFill>
                  <a:srgbClr val="273755"/>
                </a:solidFill>
                <a:ea typeface="Open Sans" panose="020B0606030504020204" pitchFamily="34" charset="0"/>
                <a:cs typeface="Helvetica" panose="020B0604020202020204" pitchFamily="34" charset="0"/>
              </a:rPr>
              <a:t>Пластические свойства твердого парафина зависят от температуры. Если парафин подвергается сжатию, растяжению или резке при различных температурах, возникают ответы разного типа выше или ниже некоторой критической температуры, которая называется точкой пластичности.</a:t>
            </a:r>
          </a:p>
        </p:txBody>
      </p:sp>
      <p:pic>
        <p:nvPicPr>
          <p:cNvPr id="15" name="Объект 3">
            <a:extLst>
              <a:ext uri="{FF2B5EF4-FFF2-40B4-BE49-F238E27FC236}">
                <a16:creationId xmlns:a16="http://schemas.microsoft.com/office/drawing/2014/main" id="{13C4147D-DCA2-ED53-1784-7D25689FA599}"/>
              </a:ext>
            </a:extLst>
          </p:cNvPr>
          <p:cNvPicPr>
            <a:picLocks noChangeAspect="1"/>
          </p:cNvPicPr>
          <p:nvPr/>
        </p:nvPicPr>
        <p:blipFill>
          <a:blip r:embed="rId3"/>
          <a:stretch>
            <a:fillRect/>
          </a:stretch>
        </p:blipFill>
        <p:spPr>
          <a:xfrm>
            <a:off x="819912" y="2169379"/>
            <a:ext cx="7610856" cy="7482362"/>
          </a:xfrm>
          <a:prstGeom prst="rect">
            <a:avLst/>
          </a:prstGeom>
        </p:spPr>
      </p:pic>
      <p:sp>
        <p:nvSpPr>
          <p:cNvPr id="8" name="Text Box 5"/>
          <p:cNvSpPr txBox="1">
            <a:spLocks noChangeArrowheads="1"/>
          </p:cNvSpPr>
          <p:nvPr/>
        </p:nvSpPr>
        <p:spPr bwMode="auto">
          <a:xfrm>
            <a:off x="9336322" y="9005410"/>
            <a:ext cx="3486023"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a:r>
              <a:rPr lang="en-US" sz="1200" dirty="0">
                <a:latin typeface="+mn-lt"/>
              </a:rPr>
              <a:t>DEMPSTER W.T</a:t>
            </a:r>
            <a:r>
              <a:rPr lang="en-US" sz="1200" dirty="0" smtClean="0">
                <a:latin typeface="+mn-lt"/>
              </a:rPr>
              <a:t>.</a:t>
            </a:r>
            <a:r>
              <a:rPr lang="ru-RU" sz="1200" dirty="0" smtClean="0">
                <a:latin typeface="+mn-lt"/>
              </a:rPr>
              <a:t>,</a:t>
            </a:r>
            <a:r>
              <a:rPr lang="en-US" sz="1200" dirty="0" smtClean="0">
                <a:latin typeface="+mn-lt"/>
              </a:rPr>
              <a:t>1942</a:t>
            </a:r>
            <a:r>
              <a:rPr lang="ru-RU" sz="1200" dirty="0" smtClean="0">
                <a:latin typeface="+mn-lt"/>
              </a:rPr>
              <a:t>.</a:t>
            </a:r>
            <a:r>
              <a:rPr lang="en-US" sz="1200" dirty="0" smtClean="0">
                <a:latin typeface="+mn-lt"/>
              </a:rPr>
              <a:t> </a:t>
            </a:r>
            <a:r>
              <a:rPr lang="en-US" sz="1200" dirty="0">
                <a:latin typeface="+mn-lt"/>
              </a:rPr>
              <a:t>The mechanics of paraffin sectioning with the </a:t>
            </a:r>
            <a:r>
              <a:rPr lang="en-US" sz="1200" dirty="0" smtClean="0">
                <a:latin typeface="+mn-lt"/>
              </a:rPr>
              <a:t>microtome.</a:t>
            </a:r>
            <a:endParaRPr lang="ru-RU" sz="1200" dirty="0" smtClean="0">
              <a:latin typeface="+mn-lt"/>
            </a:endParaRPr>
          </a:p>
          <a:p>
            <a:pPr marL="0" indent="0"/>
            <a:r>
              <a:rPr lang="en-US" sz="1200" i="1" dirty="0" smtClean="0">
                <a:latin typeface="+mn-lt"/>
              </a:rPr>
              <a:t>Anat</a:t>
            </a:r>
            <a:r>
              <a:rPr lang="en-US" sz="1200" i="1" dirty="0">
                <a:latin typeface="+mn-lt"/>
              </a:rPr>
              <a:t>. Rec, </a:t>
            </a:r>
            <a:r>
              <a:rPr lang="en-US" sz="1200" dirty="0">
                <a:latin typeface="+mn-lt"/>
              </a:rPr>
              <a:t>84:241-267. </a:t>
            </a:r>
          </a:p>
        </p:txBody>
      </p:sp>
    </p:spTree>
    <p:extLst>
      <p:ext uri="{BB962C8B-B14F-4D97-AF65-F5344CB8AC3E}">
        <p14:creationId xmlns:p14="http://schemas.microsoft.com/office/powerpoint/2010/main" val="3583276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4451314" y="363058"/>
            <a:ext cx="9537548" cy="1053827"/>
          </a:xfrm>
          <a:prstGeom prst="rect">
            <a:avLst/>
          </a:prstGeom>
        </p:spPr>
        <p:txBody>
          <a:bodyPr vert="horz" wrap="square" lIns="0" tIns="0" rIns="0" bIns="0" rtlCol="0">
            <a:spAutoFit/>
          </a:bodyPr>
          <a:lstStyle/>
          <a:p>
            <a:pPr marL="0" marR="0">
              <a:lnSpc>
                <a:spcPts val="7997"/>
              </a:lnSpc>
              <a:spcBef>
                <a:spcPts val="0"/>
              </a:spcBef>
              <a:spcAft>
                <a:spcPts val="0"/>
              </a:spcAft>
            </a:pPr>
            <a:r>
              <a:rPr sz="5800" dirty="0">
                <a:solidFill>
                  <a:srgbClr val="F9FCFF"/>
                </a:solidFill>
                <a:latin typeface="MTNDWI+Montserrat SemiBold"/>
                <a:cs typeface="MTNDWI+Montserrat SemiBold"/>
              </a:rPr>
              <a:t>ЧАСТИ</a:t>
            </a:r>
            <a:r>
              <a:rPr sz="5800" spc="150" dirty="0">
                <a:solidFill>
                  <a:srgbClr val="F9FCFF"/>
                </a:solidFill>
                <a:latin typeface="MTNDWI+Montserrat SemiBold"/>
                <a:cs typeface="MTNDWI+Montserrat SemiBold"/>
              </a:rPr>
              <a:t> </a:t>
            </a:r>
            <a:r>
              <a:rPr sz="5800" dirty="0">
                <a:solidFill>
                  <a:srgbClr val="F9FCFF"/>
                </a:solidFill>
                <a:latin typeface="MTNDWI+Montserrat SemiBold"/>
                <a:cs typeface="MTNDWI+Montserrat SemiBold"/>
              </a:rPr>
              <a:t>БИЗНЕС-ПЛАНА</a:t>
            </a:r>
          </a:p>
        </p:txBody>
      </p:sp>
      <p:sp>
        <p:nvSpPr>
          <p:cNvPr id="10" name="Прямоугольник 9">
            <a:extLst>
              <a:ext uri="{FF2B5EF4-FFF2-40B4-BE49-F238E27FC236}">
                <a16:creationId xmlns:a16="http://schemas.microsoft.com/office/drawing/2014/main" id="{C98798A8-67D1-200B-9813-F6210637CD32}"/>
              </a:ext>
            </a:extLst>
          </p:cNvPr>
          <p:cNvSpPr/>
          <p:nvPr/>
        </p:nvSpPr>
        <p:spPr>
          <a:xfrm>
            <a:off x="0" y="-47426"/>
            <a:ext cx="18361024" cy="1594525"/>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object 3">
            <a:extLst>
              <a:ext uri="{FF2B5EF4-FFF2-40B4-BE49-F238E27FC236}">
                <a16:creationId xmlns:a16="http://schemas.microsoft.com/office/drawing/2014/main" id="{2353A809-7496-1737-8927-3067B77B21B5}"/>
              </a:ext>
            </a:extLst>
          </p:cNvPr>
          <p:cNvSpPr txBox="1"/>
          <p:nvPr/>
        </p:nvSpPr>
        <p:spPr>
          <a:xfrm>
            <a:off x="3647350" y="345424"/>
            <a:ext cx="11145475" cy="769441"/>
          </a:xfrm>
          <a:prstGeom prst="rect">
            <a:avLst/>
          </a:prstGeom>
        </p:spPr>
        <p:txBody>
          <a:bodyPr vert="horz" wrap="square" lIns="0" tIns="0" rIns="0" bIns="0" rtlCol="0">
            <a:spAutoFit/>
          </a:bodyPr>
          <a:lstStyle/>
          <a:p>
            <a:pPr marL="0" marR="0" algn="ctr">
              <a:lnSpc>
                <a:spcPts val="6009"/>
              </a:lnSpc>
              <a:spcBef>
                <a:spcPts val="0"/>
              </a:spcBef>
              <a:spcAft>
                <a:spcPts val="0"/>
              </a:spcAft>
            </a:pPr>
            <a:r>
              <a:rPr lang="ru-RU" sz="5400" spc="120" dirty="0">
                <a:solidFill>
                  <a:srgbClr val="F9FCFF"/>
                </a:solidFill>
                <a:latin typeface="+mj-lt"/>
                <a:cs typeface="Helvetica" panose="020B0604020202020204" pitchFamily="34" charset="0"/>
              </a:rPr>
              <a:t>Силы действия ножа при резке</a:t>
            </a:r>
            <a:endParaRPr lang="ru-RU" sz="5400" spc="120" dirty="0">
              <a:solidFill>
                <a:srgbClr val="F9FCFF"/>
              </a:solidFill>
              <a:cs typeface="Helvetica" panose="020B0604020202020204" pitchFamily="34" charset="0"/>
            </a:endParaRPr>
          </a:p>
        </p:txBody>
      </p:sp>
      <p:pic>
        <p:nvPicPr>
          <p:cNvPr id="13" name="Picture 6" descr="Рисунок 21">
            <a:extLst>
              <a:ext uri="{FF2B5EF4-FFF2-40B4-BE49-F238E27FC236}">
                <a16:creationId xmlns:a16="http://schemas.microsoft.com/office/drawing/2014/main" id="{DBCCCCD7-0B3E-5260-C1BC-3AB80D41B9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744" y="9169598"/>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TextBox 30">
            <a:extLst>
              <a:ext uri="{FF2B5EF4-FFF2-40B4-BE49-F238E27FC236}">
                <a16:creationId xmlns:a16="http://schemas.microsoft.com/office/drawing/2014/main" id="{504A31F8-D4C0-0EFC-A500-227123435F79}"/>
              </a:ext>
            </a:extLst>
          </p:cNvPr>
          <p:cNvSpPr txBox="1"/>
          <p:nvPr/>
        </p:nvSpPr>
        <p:spPr>
          <a:xfrm>
            <a:off x="10134096" y="3803404"/>
            <a:ext cx="7312656" cy="3539430"/>
          </a:xfrm>
          <a:prstGeom prst="rect">
            <a:avLst/>
          </a:prstGeom>
          <a:noFill/>
        </p:spPr>
        <p:txBody>
          <a:bodyPr wrap="square">
            <a:spAutoFit/>
          </a:bodyPr>
          <a:lstStyle/>
          <a:p>
            <a:pPr marL="514350" indent="-514350" algn="just">
              <a:buFont typeface="+mj-lt"/>
              <a:buAutoNum type="alphaUcPeriod"/>
            </a:pPr>
            <a:r>
              <a:rPr lang="ru-RU" sz="3200" dirty="0">
                <a:solidFill>
                  <a:srgbClr val="273755"/>
                </a:solidFill>
                <a:ea typeface="Open Sans" panose="020B0606030504020204" pitchFamily="34" charset="0"/>
                <a:cs typeface="Helvetica" panose="020B0604020202020204" pitchFamily="34" charset="0"/>
              </a:rPr>
              <a:t>Диаграмма напряжений режущего инструмента дробильной машины (модификация из </a:t>
            </a:r>
            <a:r>
              <a:rPr lang="ru-RU" sz="3200" dirty="0" err="1">
                <a:solidFill>
                  <a:srgbClr val="273755"/>
                </a:solidFill>
                <a:ea typeface="Open Sans" panose="020B0606030504020204" pitchFamily="34" charset="0"/>
                <a:cs typeface="Helvetica" panose="020B0604020202020204" pitchFamily="34" charset="0"/>
              </a:rPr>
              <a:t>Coker</a:t>
            </a:r>
            <a:r>
              <a:rPr lang="ru-RU" sz="3200" dirty="0">
                <a:solidFill>
                  <a:srgbClr val="273755"/>
                </a:solidFill>
                <a:ea typeface="Open Sans" panose="020B0606030504020204" pitchFamily="34" charset="0"/>
                <a:cs typeface="Helvetica" panose="020B0604020202020204" pitchFamily="34" charset="0"/>
              </a:rPr>
              <a:t> </a:t>
            </a:r>
            <a:r>
              <a:rPr lang="ru-RU" sz="3200" dirty="0" err="1">
                <a:solidFill>
                  <a:srgbClr val="273755"/>
                </a:solidFill>
                <a:ea typeface="Open Sans" panose="020B0606030504020204" pitchFamily="34" charset="0"/>
                <a:cs typeface="Helvetica" panose="020B0604020202020204" pitchFamily="34" charset="0"/>
              </a:rPr>
              <a:t>and</a:t>
            </a:r>
            <a:r>
              <a:rPr lang="ru-RU" sz="3200" dirty="0">
                <a:solidFill>
                  <a:srgbClr val="273755"/>
                </a:solidFill>
                <a:ea typeface="Open Sans" panose="020B0606030504020204" pitchFamily="34" charset="0"/>
                <a:cs typeface="Helvetica" panose="020B0604020202020204" pitchFamily="34" charset="0"/>
              </a:rPr>
              <a:t> </a:t>
            </a:r>
            <a:r>
              <a:rPr lang="ru-RU" sz="3200" dirty="0" err="1">
                <a:solidFill>
                  <a:srgbClr val="273755"/>
                </a:solidFill>
                <a:ea typeface="Open Sans" panose="020B0606030504020204" pitchFamily="34" charset="0"/>
                <a:cs typeface="Helvetica" panose="020B0604020202020204" pitchFamily="34" charset="0"/>
              </a:rPr>
              <a:t>Filon</a:t>
            </a:r>
            <a:r>
              <a:rPr lang="ru-RU" sz="3200" dirty="0">
                <a:solidFill>
                  <a:srgbClr val="273755"/>
                </a:solidFill>
                <a:ea typeface="Open Sans" panose="020B0606030504020204" pitchFamily="34" charset="0"/>
                <a:cs typeface="Helvetica" panose="020B0604020202020204" pitchFamily="34" charset="0"/>
              </a:rPr>
              <a:t>). Темные области вблизи 0 показывают участки пластической деформации.</a:t>
            </a:r>
          </a:p>
          <a:p>
            <a:pPr marL="514350" indent="-514350" algn="just">
              <a:buFont typeface="+mj-lt"/>
              <a:buAutoNum type="alphaUcPeriod"/>
            </a:pPr>
            <a:r>
              <a:rPr lang="ru-RU" sz="3200" dirty="0">
                <a:solidFill>
                  <a:srgbClr val="273755"/>
                </a:solidFill>
                <a:ea typeface="Open Sans" panose="020B0606030504020204" pitchFamily="34" charset="0"/>
                <a:cs typeface="Helvetica" panose="020B0604020202020204" pitchFamily="34" charset="0"/>
              </a:rPr>
              <a:t>Основные линии разрезов в области края ножа (из </a:t>
            </a:r>
            <a:r>
              <a:rPr lang="ru-RU" sz="3200" dirty="0" err="1">
                <a:solidFill>
                  <a:srgbClr val="273755"/>
                </a:solidFill>
                <a:ea typeface="Open Sans" panose="020B0606030504020204" pitchFamily="34" charset="0"/>
                <a:cs typeface="Helvetica" panose="020B0604020202020204" pitchFamily="34" charset="0"/>
              </a:rPr>
              <a:t>Okoshi</a:t>
            </a:r>
            <a:r>
              <a:rPr lang="ru-RU" sz="3200" dirty="0">
                <a:solidFill>
                  <a:srgbClr val="273755"/>
                </a:solidFill>
                <a:ea typeface="Open Sans" panose="020B0606030504020204" pitchFamily="34" charset="0"/>
                <a:cs typeface="Helvetica" panose="020B0604020202020204" pitchFamily="34" charset="0"/>
              </a:rPr>
              <a:t> </a:t>
            </a:r>
            <a:r>
              <a:rPr lang="ru-RU" sz="3200" dirty="0" err="1">
                <a:solidFill>
                  <a:srgbClr val="273755"/>
                </a:solidFill>
                <a:ea typeface="Open Sans" panose="020B0606030504020204" pitchFamily="34" charset="0"/>
                <a:cs typeface="Helvetica" panose="020B0604020202020204" pitchFamily="34" charset="0"/>
              </a:rPr>
              <a:t>and</a:t>
            </a:r>
            <a:r>
              <a:rPr lang="ru-RU" sz="3200" dirty="0">
                <a:solidFill>
                  <a:srgbClr val="273755"/>
                </a:solidFill>
                <a:ea typeface="Open Sans" panose="020B0606030504020204" pitchFamily="34" charset="0"/>
                <a:cs typeface="Helvetica" panose="020B0604020202020204" pitchFamily="34" charset="0"/>
              </a:rPr>
              <a:t> </a:t>
            </a:r>
            <a:r>
              <a:rPr lang="ru-RU" sz="3200" dirty="0" err="1">
                <a:solidFill>
                  <a:srgbClr val="273755"/>
                </a:solidFill>
                <a:ea typeface="Open Sans" panose="020B0606030504020204" pitchFamily="34" charset="0"/>
                <a:cs typeface="Helvetica" panose="020B0604020202020204" pitchFamily="34" charset="0"/>
              </a:rPr>
              <a:t>Fukui</a:t>
            </a:r>
            <a:r>
              <a:rPr lang="ru-RU" sz="3200" dirty="0">
                <a:solidFill>
                  <a:srgbClr val="273755"/>
                </a:solidFill>
                <a:ea typeface="Open Sans" panose="020B0606030504020204" pitchFamily="34" charset="0"/>
                <a:cs typeface="Helvetica" panose="020B0604020202020204" pitchFamily="34" charset="0"/>
              </a:rPr>
              <a:t>).</a:t>
            </a:r>
          </a:p>
        </p:txBody>
      </p:sp>
      <p:pic>
        <p:nvPicPr>
          <p:cNvPr id="2" name="Picture 4">
            <a:extLst>
              <a:ext uri="{FF2B5EF4-FFF2-40B4-BE49-F238E27FC236}">
                <a16:creationId xmlns:a16="http://schemas.microsoft.com/office/drawing/2014/main" id="{655E4682-CF06-E286-DD8F-6AF9F2339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61" y="2236499"/>
            <a:ext cx="9019032" cy="726696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9945923" y="8828880"/>
            <a:ext cx="3486023"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a:r>
              <a:rPr lang="en-US" sz="1200" dirty="0">
                <a:latin typeface="+mn-lt"/>
              </a:rPr>
              <a:t>DEMPSTER W.T</a:t>
            </a:r>
            <a:r>
              <a:rPr lang="en-US" sz="1200" dirty="0" smtClean="0">
                <a:latin typeface="+mn-lt"/>
              </a:rPr>
              <a:t>.</a:t>
            </a:r>
            <a:r>
              <a:rPr lang="ru-RU" sz="1200" dirty="0" smtClean="0">
                <a:latin typeface="+mn-lt"/>
              </a:rPr>
              <a:t>,</a:t>
            </a:r>
            <a:r>
              <a:rPr lang="en-US" sz="1200" dirty="0" smtClean="0">
                <a:latin typeface="+mn-lt"/>
              </a:rPr>
              <a:t>1942</a:t>
            </a:r>
            <a:r>
              <a:rPr lang="ru-RU" sz="1200" dirty="0" smtClean="0">
                <a:latin typeface="+mn-lt"/>
              </a:rPr>
              <a:t>.</a:t>
            </a:r>
            <a:r>
              <a:rPr lang="en-US" sz="1200" dirty="0" smtClean="0">
                <a:latin typeface="+mn-lt"/>
              </a:rPr>
              <a:t> </a:t>
            </a:r>
            <a:r>
              <a:rPr lang="en-US" sz="1200" dirty="0">
                <a:latin typeface="+mn-lt"/>
              </a:rPr>
              <a:t>The mechanics of paraffin sectioning with the </a:t>
            </a:r>
            <a:r>
              <a:rPr lang="en-US" sz="1200" dirty="0" smtClean="0">
                <a:latin typeface="+mn-lt"/>
              </a:rPr>
              <a:t>microtome.</a:t>
            </a:r>
            <a:endParaRPr lang="ru-RU" sz="1200" dirty="0" smtClean="0">
              <a:latin typeface="+mn-lt"/>
            </a:endParaRPr>
          </a:p>
          <a:p>
            <a:pPr marL="0" indent="0"/>
            <a:r>
              <a:rPr lang="en-US" sz="1200" i="1" dirty="0" smtClean="0">
                <a:latin typeface="+mn-lt"/>
              </a:rPr>
              <a:t>Anat</a:t>
            </a:r>
            <a:r>
              <a:rPr lang="en-US" sz="1200" i="1" dirty="0">
                <a:latin typeface="+mn-lt"/>
              </a:rPr>
              <a:t>. Rec, </a:t>
            </a:r>
            <a:r>
              <a:rPr lang="en-US" sz="1200" dirty="0">
                <a:latin typeface="+mn-lt"/>
              </a:rPr>
              <a:t>84:241-267. </a:t>
            </a:r>
          </a:p>
        </p:txBody>
      </p:sp>
    </p:spTree>
    <p:extLst>
      <p:ext uri="{BB962C8B-B14F-4D97-AF65-F5344CB8AC3E}">
        <p14:creationId xmlns:p14="http://schemas.microsoft.com/office/powerpoint/2010/main" val="3393660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4451314" y="363058"/>
            <a:ext cx="9537548" cy="1053827"/>
          </a:xfrm>
          <a:prstGeom prst="rect">
            <a:avLst/>
          </a:prstGeom>
        </p:spPr>
        <p:txBody>
          <a:bodyPr vert="horz" wrap="square" lIns="0" tIns="0" rIns="0" bIns="0" rtlCol="0">
            <a:spAutoFit/>
          </a:bodyPr>
          <a:lstStyle/>
          <a:p>
            <a:pPr marL="0" marR="0">
              <a:lnSpc>
                <a:spcPts val="7997"/>
              </a:lnSpc>
              <a:spcBef>
                <a:spcPts val="0"/>
              </a:spcBef>
              <a:spcAft>
                <a:spcPts val="0"/>
              </a:spcAft>
            </a:pPr>
            <a:r>
              <a:rPr sz="5800" dirty="0">
                <a:solidFill>
                  <a:srgbClr val="F9FCFF"/>
                </a:solidFill>
                <a:latin typeface="MTNDWI+Montserrat SemiBold"/>
                <a:cs typeface="MTNDWI+Montserrat SemiBold"/>
              </a:rPr>
              <a:t>ЧАСТИ</a:t>
            </a:r>
            <a:r>
              <a:rPr sz="5800" spc="150" dirty="0">
                <a:solidFill>
                  <a:srgbClr val="F9FCFF"/>
                </a:solidFill>
                <a:latin typeface="MTNDWI+Montserrat SemiBold"/>
                <a:cs typeface="MTNDWI+Montserrat SemiBold"/>
              </a:rPr>
              <a:t> </a:t>
            </a:r>
            <a:r>
              <a:rPr sz="5800" dirty="0">
                <a:solidFill>
                  <a:srgbClr val="F9FCFF"/>
                </a:solidFill>
                <a:latin typeface="MTNDWI+Montserrat SemiBold"/>
                <a:cs typeface="MTNDWI+Montserrat SemiBold"/>
              </a:rPr>
              <a:t>БИЗНЕС-ПЛАНА</a:t>
            </a:r>
          </a:p>
        </p:txBody>
      </p:sp>
      <p:sp>
        <p:nvSpPr>
          <p:cNvPr id="10" name="Прямоугольник 9">
            <a:extLst>
              <a:ext uri="{FF2B5EF4-FFF2-40B4-BE49-F238E27FC236}">
                <a16:creationId xmlns:a16="http://schemas.microsoft.com/office/drawing/2014/main" id="{C98798A8-67D1-200B-9813-F6210637CD32}"/>
              </a:ext>
            </a:extLst>
          </p:cNvPr>
          <p:cNvSpPr/>
          <p:nvPr/>
        </p:nvSpPr>
        <p:spPr>
          <a:xfrm>
            <a:off x="0" y="-47426"/>
            <a:ext cx="18361024" cy="1594525"/>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Picture 6" descr="Рисунок 21">
            <a:extLst>
              <a:ext uri="{FF2B5EF4-FFF2-40B4-BE49-F238E27FC236}">
                <a16:creationId xmlns:a16="http://schemas.microsoft.com/office/drawing/2014/main" id="{DBCCCCD7-0B3E-5260-C1BC-3AB80D41B9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744" y="9169598"/>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TextBox 30">
            <a:extLst>
              <a:ext uri="{FF2B5EF4-FFF2-40B4-BE49-F238E27FC236}">
                <a16:creationId xmlns:a16="http://schemas.microsoft.com/office/drawing/2014/main" id="{504A31F8-D4C0-0EFC-A500-227123435F79}"/>
              </a:ext>
            </a:extLst>
          </p:cNvPr>
          <p:cNvSpPr txBox="1"/>
          <p:nvPr/>
        </p:nvSpPr>
        <p:spPr>
          <a:xfrm>
            <a:off x="10134096" y="2322076"/>
            <a:ext cx="7312656" cy="2677656"/>
          </a:xfrm>
          <a:prstGeom prst="rect">
            <a:avLst/>
          </a:prstGeom>
          <a:noFill/>
        </p:spPr>
        <p:txBody>
          <a:bodyPr wrap="square">
            <a:spAutoFit/>
          </a:bodyPr>
          <a:lstStyle/>
          <a:p>
            <a:pPr algn="just"/>
            <a:r>
              <a:rPr lang="ru-RU" sz="2800" dirty="0">
                <a:solidFill>
                  <a:srgbClr val="273755"/>
                </a:solidFill>
                <a:ea typeface="Open Sans" panose="020B0606030504020204" pitchFamily="34" charset="0"/>
                <a:cs typeface="Helvetica" panose="020B0604020202020204" pitchFamily="34" charset="0"/>
              </a:rPr>
              <a:t>Если сравнивать широко и узко скошенный ножи с одним и тем же радиусом кривизны, (рис 1. С), то видно, что номинальный передний угол на самом легче идет в случае меньшего переднего угла (X1), чем когда этот угол больше (У1).</a:t>
            </a:r>
          </a:p>
        </p:txBody>
      </p:sp>
      <p:pic>
        <p:nvPicPr>
          <p:cNvPr id="4" name="Picture 3">
            <a:extLst>
              <a:ext uri="{FF2B5EF4-FFF2-40B4-BE49-F238E27FC236}">
                <a16:creationId xmlns:a16="http://schemas.microsoft.com/office/drawing/2014/main" id="{A1FD61B6-9C50-8809-DC91-D0FBDD30F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503" y="3000123"/>
            <a:ext cx="8673471" cy="611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8DA007E-0BD0-1307-113C-7E45D67486E8}"/>
              </a:ext>
            </a:extLst>
          </p:cNvPr>
          <p:cNvSpPr txBox="1"/>
          <p:nvPr/>
        </p:nvSpPr>
        <p:spPr>
          <a:xfrm>
            <a:off x="10134096" y="5422503"/>
            <a:ext cx="7312656" cy="3539430"/>
          </a:xfrm>
          <a:prstGeom prst="rect">
            <a:avLst/>
          </a:prstGeom>
          <a:noFill/>
        </p:spPr>
        <p:txBody>
          <a:bodyPr wrap="square">
            <a:spAutoFit/>
          </a:bodyPr>
          <a:lstStyle/>
          <a:p>
            <a:pPr algn="just"/>
            <a:r>
              <a:rPr lang="ru-RU" sz="2800" dirty="0">
                <a:solidFill>
                  <a:srgbClr val="273755"/>
                </a:solidFill>
                <a:ea typeface="Open Sans" panose="020B0606030504020204" pitchFamily="34" charset="0"/>
                <a:cs typeface="Helvetica" panose="020B0604020202020204" pitchFamily="34" charset="0"/>
              </a:rPr>
              <a:t>Таким образом, противоположная демонстрация преимуществ острых фасеток в случае меньшего сдавливания срезов и теоретическое оправдание угла скоса, имеют ограничивающие факторы, зависящие от эластичности края и радиуса кривизны края (т.е. различий в переднем углу и крае внешней фасетки).</a:t>
            </a:r>
          </a:p>
        </p:txBody>
      </p:sp>
      <p:sp>
        <p:nvSpPr>
          <p:cNvPr id="8" name="Text Box 5"/>
          <p:cNvSpPr txBox="1">
            <a:spLocks noChangeArrowheads="1"/>
          </p:cNvSpPr>
          <p:nvPr/>
        </p:nvSpPr>
        <p:spPr bwMode="auto">
          <a:xfrm>
            <a:off x="984503" y="9169598"/>
            <a:ext cx="3486023"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a:r>
              <a:rPr lang="en-US" sz="1200" dirty="0">
                <a:latin typeface="+mn-lt"/>
              </a:rPr>
              <a:t>DEMPSTER W.T</a:t>
            </a:r>
            <a:r>
              <a:rPr lang="en-US" sz="1200" dirty="0" smtClean="0">
                <a:latin typeface="+mn-lt"/>
              </a:rPr>
              <a:t>.</a:t>
            </a:r>
            <a:r>
              <a:rPr lang="ru-RU" sz="1200" dirty="0" smtClean="0">
                <a:latin typeface="+mn-lt"/>
              </a:rPr>
              <a:t>,</a:t>
            </a:r>
            <a:r>
              <a:rPr lang="en-US" sz="1200" dirty="0" smtClean="0">
                <a:latin typeface="+mn-lt"/>
              </a:rPr>
              <a:t>1942</a:t>
            </a:r>
            <a:r>
              <a:rPr lang="ru-RU" sz="1200" dirty="0" smtClean="0">
                <a:latin typeface="+mn-lt"/>
              </a:rPr>
              <a:t>.</a:t>
            </a:r>
            <a:r>
              <a:rPr lang="en-US" sz="1200" dirty="0" smtClean="0">
                <a:latin typeface="+mn-lt"/>
              </a:rPr>
              <a:t> </a:t>
            </a:r>
            <a:r>
              <a:rPr lang="en-US" sz="1200" dirty="0">
                <a:latin typeface="+mn-lt"/>
              </a:rPr>
              <a:t>The mechanics of paraffin sectioning with the </a:t>
            </a:r>
            <a:r>
              <a:rPr lang="en-US" sz="1200" dirty="0" smtClean="0">
                <a:latin typeface="+mn-lt"/>
              </a:rPr>
              <a:t>microtome.</a:t>
            </a:r>
            <a:endParaRPr lang="ru-RU" sz="1200" dirty="0" smtClean="0">
              <a:latin typeface="+mn-lt"/>
            </a:endParaRPr>
          </a:p>
          <a:p>
            <a:pPr marL="0" indent="0"/>
            <a:r>
              <a:rPr lang="en-US" sz="1200" i="1" dirty="0" smtClean="0">
                <a:latin typeface="+mn-lt"/>
              </a:rPr>
              <a:t>Anat</a:t>
            </a:r>
            <a:r>
              <a:rPr lang="en-US" sz="1200" i="1" dirty="0">
                <a:latin typeface="+mn-lt"/>
              </a:rPr>
              <a:t>. Rec, </a:t>
            </a:r>
            <a:r>
              <a:rPr lang="en-US" sz="1200" dirty="0">
                <a:latin typeface="+mn-lt"/>
              </a:rPr>
              <a:t>84:241-267. </a:t>
            </a:r>
          </a:p>
        </p:txBody>
      </p:sp>
    </p:spTree>
    <p:extLst>
      <p:ext uri="{BB962C8B-B14F-4D97-AF65-F5344CB8AC3E}">
        <p14:creationId xmlns:p14="http://schemas.microsoft.com/office/powerpoint/2010/main" val="518875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43010" name="Rectangle 10">
            <a:extLst>
              <a:ext uri="{FF2B5EF4-FFF2-40B4-BE49-F238E27FC236}">
                <a16:creationId xmlns:a16="http://schemas.microsoft.com/office/drawing/2014/main" id="{DB80B14E-1B5C-192F-A344-0BF75203E7D7}"/>
              </a:ext>
            </a:extLst>
          </p:cNvPr>
          <p:cNvSpPr>
            <a:spLocks noChangeArrowheads="1"/>
          </p:cNvSpPr>
          <p:nvPr/>
        </p:nvSpPr>
        <p:spPr bwMode="auto">
          <a:xfrm>
            <a:off x="15810404" y="-202157"/>
            <a:ext cx="2540035" cy="10516889"/>
          </a:xfrm>
          <a:prstGeom prst="rect">
            <a:avLst/>
          </a:prstGeom>
          <a:solidFill>
            <a:srgbClr val="006666"/>
          </a:solidFill>
          <a:ln>
            <a:noFill/>
          </a:ln>
        </p:spPr>
        <p:txBody>
          <a:bodyPr lIns="68495" rIns="68495" anchor="ctr"/>
          <a:lstStyle>
            <a:lvl1pPr>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1pPr>
            <a:lvl2pPr marL="742950" indent="-285750">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2pPr>
            <a:lvl3pPr marL="1143000" indent="-228600">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3pPr>
            <a:lvl4pPr marL="1600200" indent="-228600">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4pPr>
            <a:lvl5pPr marL="2057400" indent="-228600">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5pPr>
            <a:lvl6pPr marL="2514600" indent="-228600" eaLnBrk="0" fontAlgn="base" hangingPunct="0">
              <a:spcBef>
                <a:spcPct val="0"/>
              </a:spcBef>
              <a:spcAft>
                <a:spcPct val="0"/>
              </a:spcAft>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6pPr>
            <a:lvl7pPr marL="2971800" indent="-228600" eaLnBrk="0" fontAlgn="base" hangingPunct="0">
              <a:spcBef>
                <a:spcPct val="0"/>
              </a:spcBef>
              <a:spcAft>
                <a:spcPct val="0"/>
              </a:spcAft>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7pPr>
            <a:lvl8pPr marL="3429000" indent="-228600" eaLnBrk="0" fontAlgn="base" hangingPunct="0">
              <a:spcBef>
                <a:spcPct val="0"/>
              </a:spcBef>
              <a:spcAft>
                <a:spcPct val="0"/>
              </a:spcAft>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8pPr>
            <a:lvl9pPr marL="3886200" indent="-228600" eaLnBrk="0" fontAlgn="base" hangingPunct="0">
              <a:spcBef>
                <a:spcPct val="0"/>
              </a:spcBef>
              <a:spcAft>
                <a:spcPct val="0"/>
              </a:spcAft>
              <a:defRPr sz="1400">
                <a:solidFill>
                  <a:srgbClr val="000000"/>
                </a:solidFill>
                <a:latin typeface="Open Sans" panose="020B0606030504020204" pitchFamily="34" charset="0"/>
                <a:cs typeface="Open Sans" panose="020B0606030504020204" pitchFamily="34" charset="0"/>
                <a:sym typeface="Open Sans" panose="020B0606030504020204" pitchFamily="34" charset="0"/>
              </a:defRPr>
            </a:lvl9pPr>
          </a:lstStyle>
          <a:p>
            <a:pPr eaLnBrk="1"/>
            <a:endParaRPr lang="ru-RU" altLang="ru-RU" sz="2097"/>
          </a:p>
        </p:txBody>
      </p:sp>
      <p:pic>
        <p:nvPicPr>
          <p:cNvPr id="3" name="Picture 6" descr="Рисунок 21">
            <a:extLst>
              <a:ext uri="{FF2B5EF4-FFF2-40B4-BE49-F238E27FC236}">
                <a16:creationId xmlns:a16="http://schemas.microsoft.com/office/drawing/2014/main" id="{C340A19B-0407-4A60-A5BA-41AC59256D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48" y="38462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B913C5A7-E85B-42FE-23FC-FBB746D16765}"/>
              </a:ext>
            </a:extLst>
          </p:cNvPr>
          <p:cNvSpPr txBox="1"/>
          <p:nvPr/>
        </p:nvSpPr>
        <p:spPr>
          <a:xfrm>
            <a:off x="2879304" y="343071"/>
            <a:ext cx="12824432" cy="769441"/>
          </a:xfrm>
          <a:prstGeom prst="rect">
            <a:avLst/>
          </a:prstGeom>
          <a:noFill/>
        </p:spPr>
        <p:txBody>
          <a:bodyPr wrap="square">
            <a:spAutoFit/>
          </a:bodyPr>
          <a:lstStyle/>
          <a:p>
            <a:r>
              <a:rPr lang="ru-RU" sz="4400" dirty="0">
                <a:solidFill>
                  <a:srgbClr val="273755"/>
                </a:solidFill>
                <a:latin typeface="+mj-lt"/>
                <a:ea typeface="Open Sans Semibold" panose="020B0706030804020204" pitchFamily="34" charset="0"/>
                <a:cs typeface="Open Sans Semibold" panose="020B0706030804020204" pitchFamily="34" charset="0"/>
              </a:rPr>
              <a:t>Угол наклона лезвия в микротоме</a:t>
            </a:r>
            <a:endParaRPr lang="ru-RU" dirty="0">
              <a:latin typeface="+mj-lt"/>
            </a:endParaRPr>
          </a:p>
        </p:txBody>
      </p:sp>
      <p:pic>
        <p:nvPicPr>
          <p:cNvPr id="2" name="Рисунок 1">
            <a:extLst>
              <a:ext uri="{FF2B5EF4-FFF2-40B4-BE49-F238E27FC236}">
                <a16:creationId xmlns:a16="http://schemas.microsoft.com/office/drawing/2014/main" id="{AFBBB063-9D3F-8303-7EA6-5A4688459F9A}"/>
              </a:ext>
            </a:extLst>
          </p:cNvPr>
          <p:cNvPicPr>
            <a:picLocks noChangeAspect="1"/>
          </p:cNvPicPr>
          <p:nvPr/>
        </p:nvPicPr>
        <p:blipFill>
          <a:blip r:embed="rId4"/>
          <a:stretch>
            <a:fillRect/>
          </a:stretch>
        </p:blipFill>
        <p:spPr>
          <a:xfrm>
            <a:off x="630795" y="1426464"/>
            <a:ext cx="15179609" cy="7869613"/>
          </a:xfrm>
          <a:prstGeom prst="rect">
            <a:avLst/>
          </a:prstGeom>
          <a:ln>
            <a:solidFill>
              <a:schemeClr val="tx1"/>
            </a:solidFill>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4451314" y="363058"/>
            <a:ext cx="9537548" cy="1053827"/>
          </a:xfrm>
          <a:prstGeom prst="rect">
            <a:avLst/>
          </a:prstGeom>
        </p:spPr>
        <p:txBody>
          <a:bodyPr vert="horz" wrap="square" lIns="0" tIns="0" rIns="0" bIns="0" rtlCol="0">
            <a:spAutoFit/>
          </a:bodyPr>
          <a:lstStyle/>
          <a:p>
            <a:pPr marL="0" marR="0">
              <a:lnSpc>
                <a:spcPts val="7997"/>
              </a:lnSpc>
              <a:spcBef>
                <a:spcPts val="0"/>
              </a:spcBef>
              <a:spcAft>
                <a:spcPts val="0"/>
              </a:spcAft>
            </a:pPr>
            <a:r>
              <a:rPr sz="5800" dirty="0">
                <a:solidFill>
                  <a:srgbClr val="F9FCFF"/>
                </a:solidFill>
                <a:latin typeface="MTNDWI+Montserrat SemiBold"/>
                <a:cs typeface="MTNDWI+Montserrat SemiBold"/>
              </a:rPr>
              <a:t>ЧАСТИ</a:t>
            </a:r>
            <a:r>
              <a:rPr sz="5800" spc="150" dirty="0">
                <a:solidFill>
                  <a:srgbClr val="F9FCFF"/>
                </a:solidFill>
                <a:latin typeface="MTNDWI+Montserrat SemiBold"/>
                <a:cs typeface="MTNDWI+Montserrat SemiBold"/>
              </a:rPr>
              <a:t> </a:t>
            </a:r>
            <a:r>
              <a:rPr sz="5800" dirty="0">
                <a:solidFill>
                  <a:srgbClr val="F9FCFF"/>
                </a:solidFill>
                <a:latin typeface="MTNDWI+Montserrat SemiBold"/>
                <a:cs typeface="MTNDWI+Montserrat SemiBold"/>
              </a:rPr>
              <a:t>БИЗНЕС-ПЛАНА</a:t>
            </a:r>
          </a:p>
        </p:txBody>
      </p:sp>
      <p:sp>
        <p:nvSpPr>
          <p:cNvPr id="10" name="Прямоугольник 9">
            <a:extLst>
              <a:ext uri="{FF2B5EF4-FFF2-40B4-BE49-F238E27FC236}">
                <a16:creationId xmlns:a16="http://schemas.microsoft.com/office/drawing/2014/main" id="{C98798A8-67D1-200B-9813-F6210637CD32}"/>
              </a:ext>
            </a:extLst>
          </p:cNvPr>
          <p:cNvSpPr/>
          <p:nvPr/>
        </p:nvSpPr>
        <p:spPr>
          <a:xfrm>
            <a:off x="0" y="-47425"/>
            <a:ext cx="18361024" cy="1053828"/>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Picture 6" descr="Рисунок 21">
            <a:extLst>
              <a:ext uri="{FF2B5EF4-FFF2-40B4-BE49-F238E27FC236}">
                <a16:creationId xmlns:a16="http://schemas.microsoft.com/office/drawing/2014/main" id="{DBCCCCD7-0B3E-5260-C1BC-3AB80D41B9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4498" y="9397014"/>
            <a:ext cx="1170841" cy="383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Рисунок 1">
            <a:extLst>
              <a:ext uri="{FF2B5EF4-FFF2-40B4-BE49-F238E27FC236}">
                <a16:creationId xmlns:a16="http://schemas.microsoft.com/office/drawing/2014/main" id="{10FF561B-3074-EB49-049B-1D64D2D3FA79}"/>
              </a:ext>
            </a:extLst>
          </p:cNvPr>
          <p:cNvPicPr>
            <a:picLocks noChangeAspect="1"/>
          </p:cNvPicPr>
          <p:nvPr/>
        </p:nvPicPr>
        <p:blipFill>
          <a:blip r:embed="rId3"/>
          <a:stretch>
            <a:fillRect/>
          </a:stretch>
        </p:blipFill>
        <p:spPr>
          <a:xfrm>
            <a:off x="1753502" y="1085486"/>
            <a:ext cx="3397963" cy="4181260"/>
          </a:xfrm>
          <a:prstGeom prst="rect">
            <a:avLst/>
          </a:prstGeom>
        </p:spPr>
      </p:pic>
      <p:pic>
        <p:nvPicPr>
          <p:cNvPr id="4" name="Рисунок 3">
            <a:extLst>
              <a:ext uri="{FF2B5EF4-FFF2-40B4-BE49-F238E27FC236}">
                <a16:creationId xmlns:a16="http://schemas.microsoft.com/office/drawing/2014/main" id="{8005D852-BE39-405E-1F35-B687C511D2F7}"/>
              </a:ext>
            </a:extLst>
          </p:cNvPr>
          <p:cNvPicPr>
            <a:picLocks noChangeAspect="1"/>
          </p:cNvPicPr>
          <p:nvPr/>
        </p:nvPicPr>
        <p:blipFill>
          <a:blip r:embed="rId4"/>
          <a:stretch>
            <a:fillRect/>
          </a:stretch>
        </p:blipFill>
        <p:spPr>
          <a:xfrm>
            <a:off x="5985186" y="1110914"/>
            <a:ext cx="4906302" cy="4090794"/>
          </a:xfrm>
          <a:prstGeom prst="rect">
            <a:avLst/>
          </a:prstGeom>
        </p:spPr>
      </p:pic>
      <p:pic>
        <p:nvPicPr>
          <p:cNvPr id="5" name="Рисунок 4">
            <a:extLst>
              <a:ext uri="{FF2B5EF4-FFF2-40B4-BE49-F238E27FC236}">
                <a16:creationId xmlns:a16="http://schemas.microsoft.com/office/drawing/2014/main" id="{9E3E6DDB-C59B-F23F-52AB-E0E4FE9BC505}"/>
              </a:ext>
            </a:extLst>
          </p:cNvPr>
          <p:cNvPicPr>
            <a:picLocks noChangeAspect="1"/>
          </p:cNvPicPr>
          <p:nvPr/>
        </p:nvPicPr>
        <p:blipFill>
          <a:blip r:embed="rId5"/>
          <a:stretch>
            <a:fillRect/>
          </a:stretch>
        </p:blipFill>
        <p:spPr>
          <a:xfrm>
            <a:off x="11641171" y="1085486"/>
            <a:ext cx="4680226" cy="4079213"/>
          </a:xfrm>
          <a:prstGeom prst="rect">
            <a:avLst/>
          </a:prstGeom>
        </p:spPr>
      </p:pic>
      <p:pic>
        <p:nvPicPr>
          <p:cNvPr id="6" name="Рисунок 5">
            <a:extLst>
              <a:ext uri="{FF2B5EF4-FFF2-40B4-BE49-F238E27FC236}">
                <a16:creationId xmlns:a16="http://schemas.microsoft.com/office/drawing/2014/main" id="{97C31631-DF43-25E6-5062-DB0D51E7B498}"/>
              </a:ext>
            </a:extLst>
          </p:cNvPr>
          <p:cNvPicPr>
            <a:picLocks noChangeAspect="1"/>
          </p:cNvPicPr>
          <p:nvPr/>
        </p:nvPicPr>
        <p:blipFill>
          <a:blip r:embed="rId6"/>
          <a:stretch>
            <a:fillRect/>
          </a:stretch>
        </p:blipFill>
        <p:spPr>
          <a:xfrm>
            <a:off x="1753502" y="5441489"/>
            <a:ext cx="3123398" cy="4196402"/>
          </a:xfrm>
          <a:prstGeom prst="rect">
            <a:avLst/>
          </a:prstGeom>
        </p:spPr>
      </p:pic>
      <p:pic>
        <p:nvPicPr>
          <p:cNvPr id="7" name="Рисунок 6">
            <a:extLst>
              <a:ext uri="{FF2B5EF4-FFF2-40B4-BE49-F238E27FC236}">
                <a16:creationId xmlns:a16="http://schemas.microsoft.com/office/drawing/2014/main" id="{B66AEE26-621A-A784-2A9B-523A6D7A8896}"/>
              </a:ext>
            </a:extLst>
          </p:cNvPr>
          <p:cNvPicPr>
            <a:picLocks noChangeAspect="1"/>
          </p:cNvPicPr>
          <p:nvPr/>
        </p:nvPicPr>
        <p:blipFill>
          <a:blip r:embed="rId7"/>
          <a:stretch>
            <a:fillRect/>
          </a:stretch>
        </p:blipFill>
        <p:spPr>
          <a:xfrm>
            <a:off x="6239066" y="5408970"/>
            <a:ext cx="4398541" cy="4196403"/>
          </a:xfrm>
          <a:prstGeom prst="rect">
            <a:avLst/>
          </a:prstGeom>
        </p:spPr>
      </p:pic>
      <p:pic>
        <p:nvPicPr>
          <p:cNvPr id="8" name="Рисунок 7">
            <a:extLst>
              <a:ext uri="{FF2B5EF4-FFF2-40B4-BE49-F238E27FC236}">
                <a16:creationId xmlns:a16="http://schemas.microsoft.com/office/drawing/2014/main" id="{B00A974D-9917-50A6-32E0-6793A5A06BD1}"/>
              </a:ext>
            </a:extLst>
          </p:cNvPr>
          <p:cNvPicPr>
            <a:picLocks noChangeAspect="1"/>
          </p:cNvPicPr>
          <p:nvPr/>
        </p:nvPicPr>
        <p:blipFill>
          <a:blip r:embed="rId8"/>
          <a:stretch>
            <a:fillRect/>
          </a:stretch>
        </p:blipFill>
        <p:spPr>
          <a:xfrm>
            <a:off x="11206143" y="5441489"/>
            <a:ext cx="5115254" cy="4196402"/>
          </a:xfrm>
          <a:prstGeom prst="rect">
            <a:avLst/>
          </a:prstGeom>
        </p:spPr>
      </p:pic>
      <p:sp>
        <p:nvSpPr>
          <p:cNvPr id="11" name="Text Box 5"/>
          <p:cNvSpPr txBox="1">
            <a:spLocks noChangeArrowheads="1"/>
          </p:cNvSpPr>
          <p:nvPr/>
        </p:nvSpPr>
        <p:spPr bwMode="auto">
          <a:xfrm>
            <a:off x="6370100" y="9813612"/>
            <a:ext cx="4136471" cy="2747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a:r>
              <a:rPr lang="en-US" sz="1200" dirty="0" smtClean="0"/>
              <a:t>Gray P. </a:t>
            </a:r>
            <a:r>
              <a:rPr lang="en-US" sz="1200" dirty="0" err="1" smtClean="0"/>
              <a:t>Microtomist’s</a:t>
            </a:r>
            <a:r>
              <a:rPr lang="en-US" sz="1200" dirty="0" smtClean="0"/>
              <a:t> formulary and guide. 1960. N.Y.</a:t>
            </a:r>
            <a:endParaRPr lang="en-US" sz="1200" dirty="0">
              <a:latin typeface="+mn-lt"/>
            </a:endParaRPr>
          </a:p>
        </p:txBody>
      </p:sp>
    </p:spTree>
    <p:extLst>
      <p:ext uri="{BB962C8B-B14F-4D97-AF65-F5344CB8AC3E}">
        <p14:creationId xmlns:p14="http://schemas.microsoft.com/office/powerpoint/2010/main" val="8005042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4" name="object 4"/>
          <p:cNvSpPr txBox="1"/>
          <p:nvPr/>
        </p:nvSpPr>
        <p:spPr>
          <a:xfrm>
            <a:off x="3254589" y="2437051"/>
            <a:ext cx="13131459" cy="6294031"/>
          </a:xfrm>
          <a:prstGeom prst="rect">
            <a:avLst/>
          </a:prstGeom>
        </p:spPr>
        <p:txBody>
          <a:bodyPr vert="horz" wrap="square" lIns="0" tIns="0" rIns="0" bIns="0" rtlCol="0">
            <a:spAutoFit/>
          </a:bodyPr>
          <a:lstStyle/>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Охладить блок (оставить в морозилке до утра).</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Настроить микротом, подогреть воду в ванне.</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Если нужно, срезать лишний парафин с боков и лицевой части блока скальпелем.</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Включить режим грубой резки и срезать лишний материал до необходимой глубины (обычно достаточно 10-15 движений при 30 мкм).</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Резать 5-6 тонких срезов, до полировки поверхности блока. Выбросить эти срезы.</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Резать срезы необходимой толщины. Для обычных диагностических целей и </a:t>
            </a:r>
            <a:r>
              <a:rPr lang="ru-RU" sz="2800" dirty="0" err="1">
                <a:solidFill>
                  <a:srgbClr val="273755"/>
                </a:solidFill>
                <a:ea typeface="Open Sans" panose="020B0606030504020204" pitchFamily="34" charset="0"/>
                <a:cs typeface="Helvetica" panose="020B0604020202020204" pitchFamily="34" charset="0"/>
              </a:rPr>
              <a:t>иммуногистохимии</a:t>
            </a:r>
            <a:r>
              <a:rPr lang="ru-RU" sz="2800" dirty="0">
                <a:solidFill>
                  <a:srgbClr val="273755"/>
                </a:solidFill>
                <a:ea typeface="Open Sans" panose="020B0606030504020204" pitchFamily="34" charset="0"/>
                <a:cs typeface="Helvetica" panose="020B0604020202020204" pitchFamily="34" charset="0"/>
              </a:rPr>
              <a:t> достаточно толщины 3-4 мкм.</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Расправить срезы на поверхности воды и выловить их на стекло. Стекло со срезами извлекать почти вертикально.</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Промокнуть торец стекла </a:t>
            </a:r>
            <a:r>
              <a:rPr lang="ru-RU" sz="2800" dirty="0" err="1">
                <a:solidFill>
                  <a:srgbClr val="273755"/>
                </a:solidFill>
                <a:ea typeface="Open Sans" panose="020B0606030504020204" pitchFamily="34" charset="0"/>
                <a:cs typeface="Helvetica" panose="020B0604020202020204" pitchFamily="34" charset="0"/>
              </a:rPr>
              <a:t>фильтровалкой</a:t>
            </a:r>
            <a:r>
              <a:rPr lang="ru-RU" sz="2800" dirty="0">
                <a:solidFill>
                  <a:srgbClr val="273755"/>
                </a:solidFill>
                <a:ea typeface="Open Sans" panose="020B0606030504020204" pitchFamily="34" charset="0"/>
                <a:cs typeface="Helvetica" panose="020B0604020202020204" pitchFamily="34" charset="0"/>
              </a:rPr>
              <a:t>.</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Подписать стекло и сушить вертикально при 60оС 30-60 мин в термостате.</a:t>
            </a:r>
          </a:p>
          <a:p>
            <a:pPr marL="457200" indent="-457200" algn="just">
              <a:spcAft>
                <a:spcPts val="600"/>
              </a:spcAft>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Блок поместить в архив.</a:t>
            </a:r>
          </a:p>
        </p:txBody>
      </p:sp>
      <p:sp>
        <p:nvSpPr>
          <p:cNvPr id="5" name="Прямоугольник 4">
            <a:extLst>
              <a:ext uri="{FF2B5EF4-FFF2-40B4-BE49-F238E27FC236}">
                <a16:creationId xmlns:a16="http://schemas.microsoft.com/office/drawing/2014/main" id="{FE52947A-2F18-0950-293E-17C41D1D9C74}"/>
              </a:ext>
            </a:extLst>
          </p:cNvPr>
          <p:cNvSpPr/>
          <p:nvPr/>
        </p:nvSpPr>
        <p:spPr>
          <a:xfrm>
            <a:off x="0" y="9601646"/>
            <a:ext cx="18288000" cy="672654"/>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6" descr="Рисунок 21">
            <a:extLst>
              <a:ext uri="{FF2B5EF4-FFF2-40B4-BE49-F238E27FC236}">
                <a16:creationId xmlns:a16="http://schemas.microsoft.com/office/drawing/2014/main" id="{E654489A-9B57-2CAA-1410-D7B35B7F0E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752" y="38462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A5B63D7C-CCAF-EFA7-70B2-E611B47CE53F}"/>
              </a:ext>
            </a:extLst>
          </p:cNvPr>
          <p:cNvSpPr txBox="1"/>
          <p:nvPr/>
        </p:nvSpPr>
        <p:spPr>
          <a:xfrm>
            <a:off x="3095328" y="417878"/>
            <a:ext cx="10912938" cy="706860"/>
          </a:xfrm>
          <a:prstGeom prst="rect">
            <a:avLst/>
          </a:prstGeom>
          <a:noFill/>
        </p:spPr>
        <p:txBody>
          <a:bodyPr wrap="square">
            <a:spAutoFit/>
          </a:bodyPr>
          <a:lstStyle/>
          <a:p>
            <a:pPr marL="0" marR="0">
              <a:lnSpc>
                <a:spcPts val="4722"/>
              </a:lnSpc>
              <a:spcBef>
                <a:spcPts val="0"/>
              </a:spcBef>
              <a:spcAft>
                <a:spcPts val="0"/>
              </a:spcAft>
            </a:pPr>
            <a:r>
              <a:rPr lang="ru-RU" sz="4800" spc="18" dirty="0" err="1">
                <a:solidFill>
                  <a:srgbClr val="273755"/>
                </a:solidFill>
                <a:latin typeface="+mj-lt"/>
                <a:ea typeface="Open Sans Semibold" panose="020B0706030804020204" pitchFamily="34" charset="0"/>
                <a:cs typeface="Open Sans Semibold" panose="020B0706030804020204" pitchFamily="34" charset="0"/>
              </a:rPr>
              <a:t>Микротомия</a:t>
            </a:r>
            <a:r>
              <a:rPr lang="ru-RU" sz="4800" spc="18" dirty="0">
                <a:solidFill>
                  <a:srgbClr val="273755"/>
                </a:solidFill>
                <a:latin typeface="+mj-lt"/>
                <a:ea typeface="Open Sans Semibold" panose="020B0706030804020204" pitchFamily="34" charset="0"/>
                <a:cs typeface="Open Sans Semibold" panose="020B0706030804020204" pitchFamily="34" charset="0"/>
              </a:rPr>
              <a:t> парафиновых блоков</a:t>
            </a:r>
            <a:endParaRPr lang="ru-RU" sz="4800" spc="19" dirty="0">
              <a:solidFill>
                <a:srgbClr val="273755"/>
              </a:solidFill>
              <a:latin typeface="+mj-lt"/>
              <a:ea typeface="Open Sans Semibold" panose="020B0706030804020204" pitchFamily="34" charset="0"/>
              <a:cs typeface="Open Sans Semibold" panose="020B0706030804020204" pitchFamily="34" charset="0"/>
            </a:endParaRPr>
          </a:p>
        </p:txBody>
      </p:sp>
      <p:sp>
        <p:nvSpPr>
          <p:cNvPr id="13" name="Прямоугольник 12">
            <a:extLst>
              <a:ext uri="{FF2B5EF4-FFF2-40B4-BE49-F238E27FC236}">
                <a16:creationId xmlns:a16="http://schemas.microsoft.com/office/drawing/2014/main" id="{EEE0D274-A550-4920-156C-E35CD52208A3}"/>
              </a:ext>
            </a:extLst>
          </p:cNvPr>
          <p:cNvSpPr/>
          <p:nvPr/>
        </p:nvSpPr>
        <p:spPr>
          <a:xfrm flipV="1">
            <a:off x="3254589" y="1483311"/>
            <a:ext cx="3457860" cy="831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a:extLst>
              <a:ext uri="{FF2B5EF4-FFF2-40B4-BE49-F238E27FC236}">
                <a16:creationId xmlns:a16="http://schemas.microsoft.com/office/drawing/2014/main" id="{26F6F051-B5FF-4881-6665-E12BFFC678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16" r="31895"/>
          <a:stretch/>
        </p:blipFill>
        <p:spPr bwMode="auto">
          <a:xfrm>
            <a:off x="-52717" y="9883"/>
            <a:ext cx="2728692" cy="959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646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599384" y="589508"/>
            <a:ext cx="9593972" cy="965777"/>
          </a:xfrm>
          <a:prstGeom prst="rect">
            <a:avLst/>
          </a:prstGeom>
        </p:spPr>
        <p:txBody>
          <a:bodyPr vert="horz" wrap="square" lIns="0" tIns="0" rIns="0" bIns="0" rtlCol="0">
            <a:spAutoFit/>
          </a:bodyPr>
          <a:lstStyle/>
          <a:p>
            <a:pPr marL="0" marR="0">
              <a:lnSpc>
                <a:spcPts val="7997"/>
              </a:lnSpc>
              <a:spcBef>
                <a:spcPts val="0"/>
              </a:spcBef>
              <a:spcAft>
                <a:spcPts val="0"/>
              </a:spcAft>
            </a:pPr>
            <a:r>
              <a:rPr lang="ru-RU" sz="5800" dirty="0">
                <a:solidFill>
                  <a:srgbClr val="273755"/>
                </a:solidFill>
                <a:latin typeface="+mj-lt"/>
                <a:cs typeface="Helvetica" panose="020B0604020202020204" pitchFamily="34" charset="0"/>
              </a:rPr>
              <a:t>Заключение</a:t>
            </a:r>
            <a:endParaRPr sz="5800" dirty="0">
              <a:solidFill>
                <a:srgbClr val="273755"/>
              </a:solidFill>
              <a:latin typeface="+mj-lt"/>
              <a:cs typeface="Helvetica" panose="020B0604020202020204" pitchFamily="34" charset="0"/>
            </a:endParaRPr>
          </a:p>
        </p:txBody>
      </p:sp>
      <p:sp>
        <p:nvSpPr>
          <p:cNvPr id="6" name="object 6"/>
          <p:cNvSpPr txBox="1"/>
          <p:nvPr/>
        </p:nvSpPr>
        <p:spPr>
          <a:xfrm>
            <a:off x="3599384" y="2117116"/>
            <a:ext cx="13778068" cy="7802136"/>
          </a:xfrm>
          <a:prstGeom prst="rect">
            <a:avLst/>
          </a:prstGeom>
        </p:spPr>
        <p:txBody>
          <a:bodyPr vert="horz" wrap="square" lIns="0" tIns="0" rIns="0" bIns="0" rtlCol="0">
            <a:spAutoFit/>
          </a:bodyPr>
          <a:lstStyle/>
          <a:p>
            <a:pPr marL="457200" indent="-457200">
              <a:buFont typeface="Arial" panose="020B0604020202020204" pitchFamily="34" charset="0"/>
              <a:buChar char="•"/>
            </a:pPr>
            <a:r>
              <a:rPr lang="ru-RU" sz="3900" dirty="0" smtClean="0">
                <a:solidFill>
                  <a:srgbClr val="273755"/>
                </a:solidFill>
                <a:ea typeface="Open Sans" panose="020B0606030504020204" pitchFamily="34" charset="0"/>
                <a:cs typeface="Helvetica" panose="020B0604020202020204" pitchFamily="34" charset="0"/>
              </a:rPr>
              <a:t>Парафин лучше разделять по задачам: парафин для проводки использовать для проводки, заливочный – для заливки.</a:t>
            </a:r>
          </a:p>
          <a:p>
            <a:pPr marL="457200" indent="-457200">
              <a:buFont typeface="Arial" panose="020B0604020202020204" pitchFamily="34" charset="0"/>
              <a:buChar char="•"/>
            </a:pPr>
            <a:endParaRPr lang="ru-RU" sz="3900" dirty="0">
              <a:solidFill>
                <a:srgbClr val="273755"/>
              </a:solidFill>
              <a:ea typeface="Open Sans" panose="020B0606030504020204" pitchFamily="34" charset="0"/>
              <a:cs typeface="Helvetica" panose="020B0604020202020204" pitchFamily="34" charset="0"/>
            </a:endParaRPr>
          </a:p>
          <a:p>
            <a:pPr marL="457200" indent="-457200">
              <a:buFont typeface="Arial" panose="020B0604020202020204" pitchFamily="34" charset="0"/>
              <a:buChar char="•"/>
            </a:pPr>
            <a:r>
              <a:rPr lang="ru-RU" sz="3900" dirty="0" smtClean="0">
                <a:solidFill>
                  <a:srgbClr val="273755"/>
                </a:solidFill>
                <a:ea typeface="Open Sans" panose="020B0606030504020204" pitchFamily="34" charset="0"/>
                <a:cs typeface="Helvetica" panose="020B0604020202020204" pitchFamily="34" charset="0"/>
              </a:rPr>
              <a:t>Есть универсальная заливочная среда, используется для всех целей.</a:t>
            </a:r>
          </a:p>
          <a:p>
            <a:pPr marL="457200" indent="-457200">
              <a:buFont typeface="Arial" panose="020B0604020202020204" pitchFamily="34" charset="0"/>
              <a:buChar char="•"/>
            </a:pPr>
            <a:endParaRPr lang="ru-RU" sz="3900" dirty="0">
              <a:solidFill>
                <a:srgbClr val="273755"/>
              </a:solidFill>
              <a:ea typeface="Open Sans" panose="020B0606030504020204" pitchFamily="34" charset="0"/>
              <a:cs typeface="Helvetica" panose="020B0604020202020204" pitchFamily="34" charset="0"/>
            </a:endParaRPr>
          </a:p>
          <a:p>
            <a:pPr marL="457200" indent="-457200">
              <a:buFont typeface="Arial" panose="020B0604020202020204" pitchFamily="34" charset="0"/>
              <a:buChar char="•"/>
            </a:pPr>
            <a:r>
              <a:rPr lang="ru-RU" sz="3900" dirty="0" smtClean="0">
                <a:solidFill>
                  <a:srgbClr val="273755"/>
                </a:solidFill>
                <a:ea typeface="Open Sans" panose="020B0606030504020204" pitchFamily="34" charset="0"/>
                <a:cs typeface="Helvetica" panose="020B0604020202020204" pitchFamily="34" charset="0"/>
              </a:rPr>
              <a:t>Парафин для микротомии должен быть охлажден перед резкой блоков.</a:t>
            </a:r>
          </a:p>
          <a:p>
            <a:pPr marL="457200" indent="-457200">
              <a:buFont typeface="Arial" panose="020B0604020202020204" pitchFamily="34" charset="0"/>
              <a:buChar char="•"/>
            </a:pPr>
            <a:endParaRPr lang="ru-RU" sz="3900" dirty="0">
              <a:solidFill>
                <a:srgbClr val="273755"/>
              </a:solidFill>
              <a:ea typeface="Open Sans" panose="020B0606030504020204" pitchFamily="34" charset="0"/>
              <a:cs typeface="Helvetica" panose="020B0604020202020204" pitchFamily="34" charset="0"/>
            </a:endParaRPr>
          </a:p>
          <a:p>
            <a:pPr marL="457200" indent="-457200">
              <a:buFont typeface="Arial" panose="020B0604020202020204" pitchFamily="34" charset="0"/>
              <a:buChar char="•"/>
            </a:pPr>
            <a:r>
              <a:rPr lang="ru-RU" sz="3900" dirty="0" smtClean="0">
                <a:solidFill>
                  <a:srgbClr val="273755"/>
                </a:solidFill>
                <a:ea typeface="Open Sans" panose="020B0606030504020204" pitchFamily="34" charset="0"/>
                <a:cs typeface="Helvetica" panose="020B0604020202020204" pitchFamily="34" charset="0"/>
              </a:rPr>
              <a:t>Температурный диапазон, в котором получаются срезы заданной толщины очень мал. За его пределами получается иной результат.</a:t>
            </a:r>
            <a:endParaRPr lang="ru-RU" sz="3900" dirty="0">
              <a:solidFill>
                <a:srgbClr val="273755"/>
              </a:solidFill>
              <a:ea typeface="Open Sans" panose="020B0606030504020204" pitchFamily="34" charset="0"/>
              <a:cs typeface="Helvetica" panose="020B0604020202020204" pitchFamily="34" charset="0"/>
            </a:endParaRPr>
          </a:p>
          <a:p>
            <a:pPr marL="457200" indent="-457200">
              <a:buFont typeface="Arial" panose="020B0604020202020204" pitchFamily="34" charset="0"/>
              <a:buChar char="•"/>
            </a:pPr>
            <a:endParaRPr lang="ru-RU" sz="3900" dirty="0">
              <a:solidFill>
                <a:srgbClr val="273755"/>
              </a:solidFill>
              <a:ea typeface="Open Sans" panose="020B0606030504020204" pitchFamily="34" charset="0"/>
              <a:cs typeface="Helvetica" panose="020B0604020202020204" pitchFamily="34" charset="0"/>
            </a:endParaRPr>
          </a:p>
        </p:txBody>
      </p:sp>
      <p:sp>
        <p:nvSpPr>
          <p:cNvPr id="7" name="Прямоугольник 6">
            <a:extLst>
              <a:ext uri="{FF2B5EF4-FFF2-40B4-BE49-F238E27FC236}">
                <a16:creationId xmlns:a16="http://schemas.microsoft.com/office/drawing/2014/main" id="{A897CF19-9932-825E-FA76-DF043DDACEA0}"/>
              </a:ext>
            </a:extLst>
          </p:cNvPr>
          <p:cNvSpPr/>
          <p:nvPr/>
        </p:nvSpPr>
        <p:spPr>
          <a:xfrm>
            <a:off x="0" y="0"/>
            <a:ext cx="2447256" cy="1027430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FCC1B23-65C5-A056-BCC6-853BF4754916}"/>
              </a:ext>
            </a:extLst>
          </p:cNvPr>
          <p:cNvSpPr/>
          <p:nvPr/>
        </p:nvSpPr>
        <p:spPr>
          <a:xfrm>
            <a:off x="3616292" y="2071397"/>
            <a:ext cx="3237998" cy="45719"/>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6" descr="Рисунок 21">
            <a:extLst>
              <a:ext uri="{FF2B5EF4-FFF2-40B4-BE49-F238E27FC236}">
                <a16:creationId xmlns:a16="http://schemas.microsoft.com/office/drawing/2014/main" id="{B8450076-6F48-97B7-4F33-5BFEE68F59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8357" y="9241606"/>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27971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86200" y="4335543"/>
            <a:ext cx="9196640" cy="923330"/>
          </a:xfrm>
        </p:spPr>
        <p:txBody>
          <a:bodyPr/>
          <a:lstStyle/>
          <a:p>
            <a:pPr algn="ctr"/>
            <a:r>
              <a:rPr lang="ru-RU" sz="6000" dirty="0" smtClean="0"/>
              <a:t>Спасибо за внимание!</a:t>
            </a:r>
            <a:endParaRPr lang="ru-RU" sz="6000" dirty="0"/>
          </a:p>
        </p:txBody>
      </p:sp>
    </p:spTree>
    <p:extLst>
      <p:ext uri="{BB962C8B-B14F-4D97-AF65-F5344CB8AC3E}">
        <p14:creationId xmlns:p14="http://schemas.microsoft.com/office/powerpoint/2010/main" val="8230500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BC00B36-9C93-C18B-73F5-305524FBBB66}"/>
              </a:ext>
            </a:extLst>
          </p:cNvPr>
          <p:cNvPicPr>
            <a:picLocks noChangeAspect="1"/>
          </p:cNvPicPr>
          <p:nvPr/>
        </p:nvPicPr>
        <p:blipFill>
          <a:blip r:embed="rId2"/>
          <a:stretch>
            <a:fillRect/>
          </a:stretch>
        </p:blipFill>
        <p:spPr>
          <a:xfrm>
            <a:off x="-3638750" y="0"/>
            <a:ext cx="21926750" cy="9136146"/>
          </a:xfrm>
          <a:prstGeom prst="rect">
            <a:avLst/>
          </a:prstGeom>
        </p:spPr>
      </p:pic>
      <p:sp>
        <p:nvSpPr>
          <p:cNvPr id="3" name="object 3"/>
          <p:cNvSpPr txBox="1"/>
          <p:nvPr/>
        </p:nvSpPr>
        <p:spPr>
          <a:xfrm>
            <a:off x="-1928120" y="2921158"/>
            <a:ext cx="11521280" cy="4431983"/>
          </a:xfrm>
          <a:prstGeom prst="rect">
            <a:avLst/>
          </a:prstGeom>
        </p:spPr>
        <p:txBody>
          <a:bodyPr vert="horz" wrap="square" lIns="0" tIns="0" rIns="0" bIns="0" rtlCol="0">
            <a:spAutoFit/>
          </a:bodyPr>
          <a:lstStyle/>
          <a:p>
            <a:pPr marL="0" marR="0" algn="ctr">
              <a:spcBef>
                <a:spcPts val="0"/>
              </a:spcBef>
              <a:spcAft>
                <a:spcPts val="0"/>
              </a:spcAft>
            </a:pPr>
            <a:r>
              <a:rPr lang="ru-RU" sz="9600" dirty="0">
                <a:solidFill>
                  <a:srgbClr val="002060"/>
                </a:solidFill>
              </a:rPr>
              <a:t>Парафин.</a:t>
            </a:r>
            <a:br>
              <a:rPr lang="ru-RU" sz="9600" dirty="0">
                <a:solidFill>
                  <a:srgbClr val="002060"/>
                </a:solidFill>
              </a:rPr>
            </a:br>
            <a:r>
              <a:rPr lang="ru-RU" sz="9600" dirty="0">
                <a:solidFill>
                  <a:srgbClr val="002060"/>
                </a:solidFill>
              </a:rPr>
              <a:t>Применяем правильно.</a:t>
            </a:r>
            <a:endParaRPr sz="7200" spc="435" dirty="0">
              <a:solidFill>
                <a:srgbClr val="002060"/>
              </a:solidFill>
              <a:latin typeface="+mj-lt"/>
              <a:cs typeface="Helvetica" panose="020B0604020202020204" pitchFamily="34" charset="0"/>
            </a:endParaRPr>
          </a:p>
        </p:txBody>
      </p:sp>
      <p:sp>
        <p:nvSpPr>
          <p:cNvPr id="5" name="object 5"/>
          <p:cNvSpPr txBox="1"/>
          <p:nvPr/>
        </p:nvSpPr>
        <p:spPr>
          <a:xfrm>
            <a:off x="1028700" y="9394571"/>
            <a:ext cx="7033579" cy="364074"/>
          </a:xfrm>
          <a:prstGeom prst="rect">
            <a:avLst/>
          </a:prstGeom>
        </p:spPr>
        <p:txBody>
          <a:bodyPr vert="horz" wrap="square" lIns="0" tIns="0" rIns="0" bIns="0" rtlCol="0">
            <a:spAutoFit/>
          </a:bodyPr>
          <a:lstStyle/>
          <a:p>
            <a:pPr marL="0" marR="0">
              <a:lnSpc>
                <a:spcPts val="2971"/>
              </a:lnSpc>
              <a:spcBef>
                <a:spcPts val="0"/>
              </a:spcBef>
              <a:spcAft>
                <a:spcPts val="0"/>
              </a:spcAft>
            </a:pPr>
            <a:r>
              <a:rPr lang="ru-RU" sz="2400" i="1" dirty="0">
                <a:solidFill>
                  <a:srgbClr val="F9FCFF"/>
                </a:solidFill>
                <a:latin typeface="GOIFHK+Veleka-Italic"/>
                <a:cs typeface="GOIFHK+Veleka-Italic"/>
              </a:rPr>
              <a:t>текст</a:t>
            </a:r>
            <a:endParaRPr sz="2400" i="1" dirty="0">
              <a:solidFill>
                <a:srgbClr val="F9FCFF"/>
              </a:solidFill>
              <a:latin typeface="GOIFHK+Veleka-Italic"/>
              <a:cs typeface="GOIFHK+Veleka-Italic"/>
            </a:endParaRPr>
          </a:p>
        </p:txBody>
      </p:sp>
      <p:sp>
        <p:nvSpPr>
          <p:cNvPr id="6" name="Прямоугольник 5">
            <a:extLst>
              <a:ext uri="{FF2B5EF4-FFF2-40B4-BE49-F238E27FC236}">
                <a16:creationId xmlns:a16="http://schemas.microsoft.com/office/drawing/2014/main" id="{471243A7-2654-8DD9-B2CA-E76591D41414}"/>
              </a:ext>
            </a:extLst>
          </p:cNvPr>
          <p:cNvSpPr/>
          <p:nvPr/>
        </p:nvSpPr>
        <p:spPr>
          <a:xfrm>
            <a:off x="0" y="8916998"/>
            <a:ext cx="18288000" cy="144016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object 5">
            <a:extLst>
              <a:ext uri="{FF2B5EF4-FFF2-40B4-BE49-F238E27FC236}">
                <a16:creationId xmlns:a16="http://schemas.microsoft.com/office/drawing/2014/main" id="{82EC9820-3B71-A4AB-D60A-475AADD2BE48}"/>
              </a:ext>
            </a:extLst>
          </p:cNvPr>
          <p:cNvSpPr txBox="1"/>
          <p:nvPr/>
        </p:nvSpPr>
        <p:spPr>
          <a:xfrm>
            <a:off x="757878" y="9429859"/>
            <a:ext cx="16981482" cy="430887"/>
          </a:xfrm>
          <a:prstGeom prst="rect">
            <a:avLst/>
          </a:prstGeom>
        </p:spPr>
        <p:txBody>
          <a:bodyPr vert="horz" wrap="square" lIns="0" tIns="0" rIns="0" bIns="0" rtlCol="0">
            <a:spAutoFit/>
          </a:bodyPr>
          <a:lstStyle/>
          <a:p>
            <a:r>
              <a:rPr lang="ru-RU" sz="2800" dirty="0">
                <a:solidFill>
                  <a:schemeClr val="bg1"/>
                </a:solidFill>
              </a:rPr>
              <a:t>Пешков М. В. </a:t>
            </a:r>
            <a:r>
              <a:rPr lang="en-US" sz="2800" dirty="0">
                <a:solidFill>
                  <a:schemeClr val="bg1"/>
                </a:solidFill>
              </a:rPr>
              <a:t>(</a:t>
            </a:r>
            <a:r>
              <a:rPr lang="ru-RU" sz="2800" dirty="0">
                <a:solidFill>
                  <a:schemeClr val="bg1"/>
                </a:solidFill>
              </a:rPr>
              <a:t>биолог, ПАБ г. Таганрог)                                                                                                               Декабрь 2023</a:t>
            </a:r>
            <a:endParaRPr sz="2800" i="1" dirty="0">
              <a:solidFill>
                <a:schemeClr val="bg1"/>
              </a:solidFill>
              <a:latin typeface="Sitka Display" pitchFamily="2" charset="0"/>
              <a:cs typeface="GOIFHK+Veleka-Italic"/>
            </a:endParaRPr>
          </a:p>
        </p:txBody>
      </p:sp>
      <p:pic>
        <p:nvPicPr>
          <p:cNvPr id="2" name="Picture 6" descr="Рисунок 21">
            <a:extLst>
              <a:ext uri="{FF2B5EF4-FFF2-40B4-BE49-F238E27FC236}">
                <a16:creationId xmlns:a16="http://schemas.microsoft.com/office/drawing/2014/main" id="{9369BEF8-A0E1-0B5D-9ACA-A79412627D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878" y="990389"/>
            <a:ext cx="2967216" cy="972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Рисунок 3">
            <a:extLst>
              <a:ext uri="{FF2B5EF4-FFF2-40B4-BE49-F238E27FC236}">
                <a16:creationId xmlns:a16="http://schemas.microsoft.com/office/drawing/2014/main" id="{D1508E5C-CF48-6C6C-0D6A-A2FB573CE343}"/>
              </a:ext>
            </a:extLst>
          </p:cNvPr>
          <p:cNvPicPr>
            <a:picLocks noChangeAspect="1"/>
          </p:cNvPicPr>
          <p:nvPr/>
        </p:nvPicPr>
        <p:blipFill>
          <a:blip r:embed="rId4"/>
          <a:stretch>
            <a:fillRect/>
          </a:stretch>
        </p:blipFill>
        <p:spPr>
          <a:xfrm>
            <a:off x="4843660" y="740163"/>
            <a:ext cx="1895156" cy="1684583"/>
          </a:xfrm>
          <a:prstGeom prst="rect">
            <a:avLst/>
          </a:prstGeom>
        </p:spPr>
      </p:pic>
      <p:pic>
        <p:nvPicPr>
          <p:cNvPr id="11" name="Picture 2" descr="Российский производитель инновационных продуктов для гистологи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279" y="993807"/>
            <a:ext cx="1246759" cy="72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26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1533177" y="3942428"/>
            <a:ext cx="15404993" cy="4616648"/>
          </a:xfrm>
          <a:prstGeom prst="rect">
            <a:avLst/>
          </a:prstGeom>
        </p:spPr>
        <p:txBody>
          <a:bodyPr vert="horz" wrap="square" lIns="0" tIns="0" rIns="0" bIns="0" rtlCol="0">
            <a:spAutoFit/>
          </a:bodyPr>
          <a:lstStyle/>
          <a:p>
            <a:pPr marL="457200" indent="-457200">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Парафин для гистологии содержит обычно прямые цепи из 20–40 атомов углерода (</a:t>
            </a:r>
            <a:r>
              <a:rPr lang="ru-RU" sz="4000" dirty="0" err="1">
                <a:solidFill>
                  <a:srgbClr val="273755"/>
                </a:solidFill>
                <a:ea typeface="Open Sans Semibold" panose="020B0706030804020204" pitchFamily="34" charset="0"/>
                <a:cs typeface="Open Sans Semibold" panose="020B0706030804020204" pitchFamily="34" charset="0"/>
              </a:rPr>
              <a:t>алканов</a:t>
            </a:r>
            <a:r>
              <a:rPr lang="ru-RU" sz="4000" dirty="0">
                <a:solidFill>
                  <a:srgbClr val="273755"/>
                </a:solidFill>
                <a:ea typeface="Open Sans Semibold" panose="020B0706030804020204" pitchFamily="34" charset="0"/>
                <a:cs typeface="Open Sans Semibold" panose="020B0706030804020204" pitchFamily="34" charset="0"/>
              </a:rPr>
              <a:t>), которые плавятся в  диапазоне </a:t>
            </a:r>
            <a:r>
              <a:rPr lang="ru-RU" sz="4000" dirty="0" smtClean="0">
                <a:solidFill>
                  <a:srgbClr val="273755"/>
                </a:solidFill>
                <a:ea typeface="Open Sans Semibold" panose="020B0706030804020204" pitchFamily="34" charset="0"/>
                <a:cs typeface="Open Sans Semibold" panose="020B0706030804020204" pitchFamily="34" charset="0"/>
              </a:rPr>
              <a:t>56-58°C</a:t>
            </a:r>
            <a:r>
              <a:rPr lang="ru-RU" sz="4000" dirty="0">
                <a:solidFill>
                  <a:srgbClr val="273755"/>
                </a:solidFill>
                <a:ea typeface="Open Sans Semibold" panose="020B0706030804020204" pitchFamily="34" charset="0"/>
                <a:cs typeface="Open Sans Semibold" panose="020B0706030804020204" pitchFamily="34" charset="0"/>
              </a:rPr>
              <a:t>. Не имеет определенной формулы – это смесь веществ.</a:t>
            </a:r>
          </a:p>
          <a:p>
            <a:pPr marL="457200" indent="-457200">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Нерастворим в </a:t>
            </a:r>
            <a:r>
              <a:rPr lang="ru-RU" sz="4000" dirty="0" smtClean="0">
                <a:solidFill>
                  <a:srgbClr val="273755"/>
                </a:solidFill>
                <a:ea typeface="Open Sans Semibold" panose="020B0706030804020204" pitchFamily="34" charset="0"/>
                <a:cs typeface="Open Sans Semibold" panose="020B0706030804020204" pitchFamily="34" charset="0"/>
              </a:rPr>
              <a:t>воде, формалине и этаноле.</a:t>
            </a:r>
            <a:endParaRPr lang="ru-RU" sz="4000" dirty="0">
              <a:solidFill>
                <a:srgbClr val="273755"/>
              </a:solidFill>
              <a:ea typeface="Open Sans Semibold" panose="020B0706030804020204" pitchFamily="34" charset="0"/>
              <a:cs typeface="Open Sans Semibold" panose="020B0706030804020204" pitchFamily="34" charset="0"/>
            </a:endParaRPr>
          </a:p>
          <a:p>
            <a:pPr marL="457200" indent="-457200">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Растворим в жидких предельных </a:t>
            </a:r>
            <a:r>
              <a:rPr lang="ru-RU" sz="4000" dirty="0" smtClean="0">
                <a:solidFill>
                  <a:srgbClr val="273755"/>
                </a:solidFill>
                <a:ea typeface="Open Sans Semibold" panose="020B0706030804020204" pitchFamily="34" charset="0"/>
                <a:cs typeface="Open Sans Semibold" panose="020B0706030804020204" pitchFamily="34" charset="0"/>
              </a:rPr>
              <a:t>и </a:t>
            </a:r>
            <a:r>
              <a:rPr lang="ru-RU" sz="4000" dirty="0">
                <a:solidFill>
                  <a:srgbClr val="273755"/>
                </a:solidFill>
                <a:ea typeface="Open Sans Semibold" panose="020B0706030804020204" pitchFamily="34" charset="0"/>
                <a:cs typeface="Open Sans Semibold" panose="020B0706030804020204" pitchFamily="34" charset="0"/>
              </a:rPr>
              <a:t>ароматических углеводородах. </a:t>
            </a:r>
          </a:p>
          <a:p>
            <a:pPr marL="457200" indent="-457200">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Добавки к парафину помогают формировать ленту при резке срезов (пчелиный воск, полимеры природные и синтетические)</a:t>
            </a:r>
          </a:p>
          <a:p>
            <a:pPr marL="457200" indent="-457200">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Плавится в </a:t>
            </a:r>
            <a:r>
              <a:rPr lang="ru-RU" sz="4000" b="1" i="1" dirty="0" smtClean="0">
                <a:solidFill>
                  <a:srgbClr val="273755"/>
                </a:solidFill>
                <a:ea typeface="Open Sans Semibold" panose="020B0706030804020204" pitchFamily="34" charset="0"/>
                <a:cs typeface="Open Sans Semibold" panose="020B0706030804020204" pitchFamily="34" charset="0"/>
              </a:rPr>
              <a:t>интервале</a:t>
            </a:r>
            <a:r>
              <a:rPr lang="ru-RU" sz="4000" dirty="0" smtClean="0">
                <a:solidFill>
                  <a:srgbClr val="273755"/>
                </a:solidFill>
                <a:ea typeface="Open Sans Semibold" panose="020B0706030804020204" pitchFamily="34" charset="0"/>
                <a:cs typeface="Open Sans Semibold" panose="020B0706030804020204" pitchFamily="34" charset="0"/>
              </a:rPr>
              <a:t> температур.</a:t>
            </a:r>
            <a:endParaRPr lang="ru-RU" sz="4000" dirty="0">
              <a:solidFill>
                <a:srgbClr val="273755"/>
              </a:solidFill>
              <a:ea typeface="Open Sans Semibold" panose="020B0706030804020204" pitchFamily="34" charset="0"/>
              <a:cs typeface="Open Sans Semibold" panose="020B0706030804020204" pitchFamily="34" charset="0"/>
            </a:endParaRPr>
          </a:p>
        </p:txBody>
      </p:sp>
      <p:sp>
        <p:nvSpPr>
          <p:cNvPr id="4" name="object 4"/>
          <p:cNvSpPr txBox="1"/>
          <p:nvPr/>
        </p:nvSpPr>
        <p:spPr>
          <a:xfrm>
            <a:off x="1460748" y="2123690"/>
            <a:ext cx="16612244" cy="952248"/>
          </a:xfrm>
          <a:prstGeom prst="rect">
            <a:avLst/>
          </a:prstGeom>
        </p:spPr>
        <p:txBody>
          <a:bodyPr vert="horz" wrap="square" lIns="0" tIns="0" rIns="0" bIns="0" rtlCol="0">
            <a:spAutoFit/>
          </a:bodyPr>
          <a:lstStyle/>
          <a:p>
            <a:pPr marL="0" marR="0">
              <a:lnSpc>
                <a:spcPts val="7997"/>
              </a:lnSpc>
              <a:spcBef>
                <a:spcPts val="0"/>
              </a:spcBef>
              <a:spcAft>
                <a:spcPts val="0"/>
              </a:spcAft>
            </a:pPr>
            <a:r>
              <a:rPr lang="ru-RU" sz="5400" dirty="0">
                <a:solidFill>
                  <a:srgbClr val="273755"/>
                </a:solidFill>
                <a:cs typeface="Helvetica" panose="020B0604020202020204" pitchFamily="34" charset="0"/>
              </a:rPr>
              <a:t>Свойства парафина</a:t>
            </a:r>
          </a:p>
        </p:txBody>
      </p:sp>
      <p:pic>
        <p:nvPicPr>
          <p:cNvPr id="11" name="Рисунок 10" descr="Цифровая отрисовка вирусов форматион">
            <a:extLst>
              <a:ext uri="{FF2B5EF4-FFF2-40B4-BE49-F238E27FC236}">
                <a16:creationId xmlns:a16="http://schemas.microsoft.com/office/drawing/2014/main" id="{28059C57-DD23-6C03-EF11-C55C736E1030}"/>
              </a:ext>
            </a:extLst>
          </p:cNvPr>
          <p:cNvPicPr>
            <a:picLocks noChangeAspect="1"/>
          </p:cNvPicPr>
          <p:nvPr/>
        </p:nvPicPr>
        <p:blipFill rotWithShape="1">
          <a:blip r:embed="rId2">
            <a:alphaModFix amt="69000"/>
            <a:extLst>
              <a:ext uri="{28A0092B-C50C-407E-A947-70E740481C1C}">
                <a14:useLocalDpi xmlns:a14="http://schemas.microsoft.com/office/drawing/2010/main" val="0"/>
              </a:ext>
            </a:extLst>
          </a:blip>
          <a:srcRect l="-126" t="61340" b="24164"/>
          <a:stretch/>
        </p:blipFill>
        <p:spPr>
          <a:xfrm>
            <a:off x="-145032" y="0"/>
            <a:ext cx="18433032" cy="1872208"/>
          </a:xfrm>
          <a:prstGeom prst="rect">
            <a:avLst/>
          </a:prstGeom>
          <a:effectLst/>
        </p:spPr>
      </p:pic>
      <p:pic>
        <p:nvPicPr>
          <p:cNvPr id="12" name="Picture 10" descr="Рисунок 21">
            <a:extLst>
              <a:ext uri="{FF2B5EF4-FFF2-40B4-BE49-F238E27FC236}">
                <a16:creationId xmlns:a16="http://schemas.microsoft.com/office/drawing/2014/main" id="{5A5E7651-0639-96C0-DA66-6C9E2CD52B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 y="9353895"/>
            <a:ext cx="1864595" cy="6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Прямоугольник 12">
            <a:extLst>
              <a:ext uri="{FF2B5EF4-FFF2-40B4-BE49-F238E27FC236}">
                <a16:creationId xmlns:a16="http://schemas.microsoft.com/office/drawing/2014/main" id="{88568D8B-47F9-3EA5-7963-1BD42EB9342D}"/>
              </a:ext>
            </a:extLst>
          </p:cNvPr>
          <p:cNvSpPr/>
          <p:nvPr/>
        </p:nvSpPr>
        <p:spPr>
          <a:xfrm>
            <a:off x="1439144" y="3318708"/>
            <a:ext cx="4179044" cy="719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58499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1533178" y="3942428"/>
            <a:ext cx="15419798" cy="5193729"/>
          </a:xfrm>
          <a:prstGeom prst="rect">
            <a:avLst/>
          </a:prstGeom>
        </p:spPr>
        <p:txBody>
          <a:bodyPr vert="horz" wrap="square" lIns="0" tIns="0" rIns="0" bIns="0" rtlCol="0">
            <a:spAutoFit/>
          </a:bodyPr>
          <a:lstStyle/>
          <a:p>
            <a:pPr marL="457200" indent="-457200" algn="just">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Механические свойства и вязкость радикально изменяются в очень узком </a:t>
            </a:r>
            <a:r>
              <a:rPr lang="ru-RU" sz="4000" dirty="0" smtClean="0">
                <a:solidFill>
                  <a:srgbClr val="273755"/>
                </a:solidFill>
                <a:ea typeface="Open Sans Semibold" panose="020B0706030804020204" pitchFamily="34" charset="0"/>
                <a:cs typeface="Open Sans Semibold" panose="020B0706030804020204" pitchFamily="34" charset="0"/>
              </a:rPr>
              <a:t>интервале </a:t>
            </a:r>
            <a:r>
              <a:rPr lang="ru-RU" sz="4000" dirty="0">
                <a:solidFill>
                  <a:srgbClr val="273755"/>
                </a:solidFill>
                <a:ea typeface="Open Sans Semibold" panose="020B0706030804020204" pitchFamily="34" charset="0"/>
                <a:cs typeface="Open Sans Semibold" panose="020B0706030804020204" pitchFamily="34" charset="0"/>
              </a:rPr>
              <a:t>температур.</a:t>
            </a:r>
          </a:p>
          <a:p>
            <a:pPr marL="457200" indent="-457200" algn="just">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Парафин это поликристаллическое вещество в твердом состоянии и аморфное в расплавленном.</a:t>
            </a:r>
          </a:p>
          <a:p>
            <a:pPr marL="457200" indent="-457200" algn="just">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Цвет парафина не имеет никакого значения для гистологического исследования.</a:t>
            </a:r>
          </a:p>
          <a:p>
            <a:pPr marL="457200" indent="-457200" algn="just">
              <a:lnSpc>
                <a:spcPts val="4500"/>
              </a:lnSpc>
              <a:buFont typeface="Arial" panose="020B0604020202020204" pitchFamily="34" charset="0"/>
              <a:buChar char="•"/>
            </a:pPr>
            <a:r>
              <a:rPr lang="ru-RU" sz="4000" dirty="0">
                <a:solidFill>
                  <a:srgbClr val="273755"/>
                </a:solidFill>
                <a:ea typeface="Open Sans Semibold" panose="020B0706030804020204" pitchFamily="34" charset="0"/>
                <a:cs typeface="Open Sans Semibold" panose="020B0706030804020204" pitchFamily="34" charset="0"/>
              </a:rPr>
              <a:t>Дополнительные компоненты в парафиновых средах не должны влиять на любой вид исследования и не должны быть вредны или токсичны для персонала</a:t>
            </a:r>
          </a:p>
        </p:txBody>
      </p:sp>
      <p:sp>
        <p:nvSpPr>
          <p:cNvPr id="4" name="object 4"/>
          <p:cNvSpPr txBox="1"/>
          <p:nvPr/>
        </p:nvSpPr>
        <p:spPr>
          <a:xfrm>
            <a:off x="1460748" y="2123690"/>
            <a:ext cx="16612244" cy="952248"/>
          </a:xfrm>
          <a:prstGeom prst="rect">
            <a:avLst/>
          </a:prstGeom>
        </p:spPr>
        <p:txBody>
          <a:bodyPr vert="horz" wrap="square" lIns="0" tIns="0" rIns="0" bIns="0" rtlCol="0">
            <a:spAutoFit/>
          </a:bodyPr>
          <a:lstStyle/>
          <a:p>
            <a:pPr marL="0" marR="0">
              <a:lnSpc>
                <a:spcPts val="7997"/>
              </a:lnSpc>
              <a:spcBef>
                <a:spcPts val="0"/>
              </a:spcBef>
              <a:spcAft>
                <a:spcPts val="0"/>
              </a:spcAft>
            </a:pPr>
            <a:r>
              <a:rPr lang="ru-RU" sz="5400" dirty="0">
                <a:solidFill>
                  <a:srgbClr val="273755"/>
                </a:solidFill>
                <a:cs typeface="Helvetica" panose="020B0604020202020204" pitchFamily="34" charset="0"/>
              </a:rPr>
              <a:t>Свойства парафина</a:t>
            </a:r>
          </a:p>
        </p:txBody>
      </p:sp>
      <p:pic>
        <p:nvPicPr>
          <p:cNvPr id="11" name="Рисунок 10" descr="Цифровая отрисовка вирусов форматион">
            <a:extLst>
              <a:ext uri="{FF2B5EF4-FFF2-40B4-BE49-F238E27FC236}">
                <a16:creationId xmlns:a16="http://schemas.microsoft.com/office/drawing/2014/main" id="{28059C57-DD23-6C03-EF11-C55C736E1030}"/>
              </a:ext>
            </a:extLst>
          </p:cNvPr>
          <p:cNvPicPr>
            <a:picLocks noChangeAspect="1"/>
          </p:cNvPicPr>
          <p:nvPr/>
        </p:nvPicPr>
        <p:blipFill rotWithShape="1">
          <a:blip r:embed="rId2">
            <a:alphaModFix amt="69000"/>
            <a:extLst>
              <a:ext uri="{28A0092B-C50C-407E-A947-70E740481C1C}">
                <a14:useLocalDpi xmlns:a14="http://schemas.microsoft.com/office/drawing/2010/main" val="0"/>
              </a:ext>
            </a:extLst>
          </a:blip>
          <a:srcRect l="-126" t="61340" b="24164"/>
          <a:stretch/>
        </p:blipFill>
        <p:spPr>
          <a:xfrm>
            <a:off x="-145032" y="0"/>
            <a:ext cx="18433032" cy="1872208"/>
          </a:xfrm>
          <a:prstGeom prst="rect">
            <a:avLst/>
          </a:prstGeom>
          <a:effectLst/>
        </p:spPr>
      </p:pic>
      <p:pic>
        <p:nvPicPr>
          <p:cNvPr id="12" name="Picture 10" descr="Рисунок 21">
            <a:extLst>
              <a:ext uri="{FF2B5EF4-FFF2-40B4-BE49-F238E27FC236}">
                <a16:creationId xmlns:a16="http://schemas.microsoft.com/office/drawing/2014/main" id="{5A5E7651-0639-96C0-DA66-6C9E2CD52B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 y="9353895"/>
            <a:ext cx="1864595" cy="60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Прямоугольник 12">
            <a:extLst>
              <a:ext uri="{FF2B5EF4-FFF2-40B4-BE49-F238E27FC236}">
                <a16:creationId xmlns:a16="http://schemas.microsoft.com/office/drawing/2014/main" id="{88568D8B-47F9-3EA5-7963-1BD42EB9342D}"/>
              </a:ext>
            </a:extLst>
          </p:cNvPr>
          <p:cNvSpPr/>
          <p:nvPr/>
        </p:nvSpPr>
        <p:spPr>
          <a:xfrm>
            <a:off x="1439144" y="3318708"/>
            <a:ext cx="4179044" cy="71977"/>
          </a:xfrm>
          <a:prstGeom prst="rect">
            <a:avLst/>
          </a:prstGeom>
          <a:solidFill>
            <a:srgbClr val="2CA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39933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3" name="object 3"/>
          <p:cNvSpPr txBox="1"/>
          <p:nvPr/>
        </p:nvSpPr>
        <p:spPr>
          <a:xfrm>
            <a:off x="3453080" y="589508"/>
            <a:ext cx="14113568" cy="965777"/>
          </a:xfrm>
          <a:prstGeom prst="rect">
            <a:avLst/>
          </a:prstGeom>
        </p:spPr>
        <p:txBody>
          <a:bodyPr vert="horz" wrap="square" lIns="0" tIns="0" rIns="0" bIns="0" rtlCol="0">
            <a:spAutoFit/>
          </a:bodyPr>
          <a:lstStyle/>
          <a:p>
            <a:pPr marL="0" marR="0">
              <a:lnSpc>
                <a:spcPts val="7997"/>
              </a:lnSpc>
              <a:spcBef>
                <a:spcPts val="0"/>
              </a:spcBef>
              <a:spcAft>
                <a:spcPts val="0"/>
              </a:spcAft>
            </a:pPr>
            <a:r>
              <a:rPr lang="ru-RU" sz="5800" dirty="0">
                <a:solidFill>
                  <a:srgbClr val="273755"/>
                </a:solidFill>
                <a:latin typeface="+mj-lt"/>
                <a:cs typeface="Helvetica" panose="020B0604020202020204" pitchFamily="34" charset="0"/>
              </a:rPr>
              <a:t>Цель парафина как заливочной среды</a:t>
            </a:r>
            <a:endParaRPr sz="5800" dirty="0">
              <a:solidFill>
                <a:srgbClr val="273755"/>
              </a:solidFill>
              <a:latin typeface="+mj-lt"/>
              <a:cs typeface="Helvetica" panose="020B0604020202020204" pitchFamily="34" charset="0"/>
            </a:endParaRPr>
          </a:p>
        </p:txBody>
      </p:sp>
      <p:sp>
        <p:nvSpPr>
          <p:cNvPr id="7" name="Прямоугольник 6">
            <a:extLst>
              <a:ext uri="{FF2B5EF4-FFF2-40B4-BE49-F238E27FC236}">
                <a16:creationId xmlns:a16="http://schemas.microsoft.com/office/drawing/2014/main" id="{A897CF19-9932-825E-FA76-DF043DDACEA0}"/>
              </a:ext>
            </a:extLst>
          </p:cNvPr>
          <p:cNvSpPr/>
          <p:nvPr/>
        </p:nvSpPr>
        <p:spPr>
          <a:xfrm>
            <a:off x="0" y="0"/>
            <a:ext cx="2447256" cy="10274300"/>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0FCC1B23-65C5-A056-BCC6-853BF4754916}"/>
              </a:ext>
            </a:extLst>
          </p:cNvPr>
          <p:cNvSpPr/>
          <p:nvPr/>
        </p:nvSpPr>
        <p:spPr>
          <a:xfrm>
            <a:off x="3469988" y="1723925"/>
            <a:ext cx="3237998" cy="45719"/>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object 6">
            <a:extLst>
              <a:ext uri="{FF2B5EF4-FFF2-40B4-BE49-F238E27FC236}">
                <a16:creationId xmlns:a16="http://schemas.microsoft.com/office/drawing/2014/main" id="{D6A96E2E-0B1F-A264-81C2-D6BA2F3D824D}"/>
              </a:ext>
            </a:extLst>
          </p:cNvPr>
          <p:cNvSpPr txBox="1"/>
          <p:nvPr/>
        </p:nvSpPr>
        <p:spPr>
          <a:xfrm>
            <a:off x="3343352" y="2139452"/>
            <a:ext cx="13778068" cy="1800493"/>
          </a:xfrm>
          <a:prstGeom prst="rect">
            <a:avLst/>
          </a:prstGeom>
        </p:spPr>
        <p:txBody>
          <a:bodyPr vert="horz" wrap="square" lIns="0" tIns="0" rIns="0" bIns="0" rtlCol="0">
            <a:spAutoFit/>
          </a:bodyPr>
          <a:lstStyle/>
          <a:p>
            <a:pPr algn="just"/>
            <a:r>
              <a:rPr lang="ru-RU" sz="3900" dirty="0">
                <a:solidFill>
                  <a:srgbClr val="273755"/>
                </a:solidFill>
                <a:ea typeface="Open Sans" panose="020B0606030504020204" pitchFamily="34" charset="0"/>
                <a:cs typeface="Helvetica" panose="020B0604020202020204" pitchFamily="34" charset="0"/>
              </a:rPr>
              <a:t>Заключается в заполнении свободных пространств ткани, тем самым поддерживая более тонкие клеточные компоненты при давлении на них </a:t>
            </a:r>
            <a:r>
              <a:rPr lang="ru-RU" sz="3900" dirty="0" err="1">
                <a:solidFill>
                  <a:srgbClr val="273755"/>
                </a:solidFill>
                <a:ea typeface="Open Sans" panose="020B0606030504020204" pitchFamily="34" charset="0"/>
                <a:cs typeface="Helvetica" panose="020B0604020202020204" pitchFamily="34" charset="0"/>
              </a:rPr>
              <a:t>микротомного</a:t>
            </a:r>
            <a:r>
              <a:rPr lang="ru-RU" sz="3900" dirty="0">
                <a:solidFill>
                  <a:srgbClr val="273755"/>
                </a:solidFill>
                <a:ea typeface="Open Sans" panose="020B0606030504020204" pitchFamily="34" charset="0"/>
                <a:cs typeface="Helvetica" panose="020B0604020202020204" pitchFamily="34" charset="0"/>
              </a:rPr>
              <a:t> ножа.</a:t>
            </a:r>
          </a:p>
        </p:txBody>
      </p:sp>
      <p:sp>
        <p:nvSpPr>
          <p:cNvPr id="4" name="object 6">
            <a:extLst>
              <a:ext uri="{FF2B5EF4-FFF2-40B4-BE49-F238E27FC236}">
                <a16:creationId xmlns:a16="http://schemas.microsoft.com/office/drawing/2014/main" id="{A0284AB0-103E-D57D-2A8D-7CACB8051571}"/>
              </a:ext>
            </a:extLst>
          </p:cNvPr>
          <p:cNvSpPr txBox="1"/>
          <p:nvPr/>
        </p:nvSpPr>
        <p:spPr>
          <a:xfrm>
            <a:off x="3343352" y="4212092"/>
            <a:ext cx="13778068" cy="3000821"/>
          </a:xfrm>
          <a:prstGeom prst="rect">
            <a:avLst/>
          </a:prstGeom>
        </p:spPr>
        <p:txBody>
          <a:bodyPr vert="horz" wrap="square" lIns="0" tIns="0" rIns="0" bIns="0" rtlCol="0">
            <a:spAutoFit/>
          </a:bodyPr>
          <a:lstStyle/>
          <a:p>
            <a:pPr algn="just"/>
            <a:r>
              <a:rPr lang="ru-RU" sz="3900" dirty="0">
                <a:solidFill>
                  <a:srgbClr val="273755"/>
                </a:solidFill>
                <a:ea typeface="Open Sans" panose="020B0606030504020204" pitchFamily="34" charset="0"/>
                <a:cs typeface="Helvetica" panose="020B0604020202020204" pitchFamily="34" charset="0"/>
              </a:rPr>
              <a:t>Здесь важно, чтобы заливочная среда имела плотность, близкую к самым плотным областям образца, и имела прочность связи, равную прочности белка, чтобы быть однородно устойчивой к резке ножом, и, таким образом, свести к минимуму относительное смещение структурных элементов образца.</a:t>
            </a:r>
          </a:p>
        </p:txBody>
      </p:sp>
      <p:sp>
        <p:nvSpPr>
          <p:cNvPr id="5" name="object 6">
            <a:extLst>
              <a:ext uri="{FF2B5EF4-FFF2-40B4-BE49-F238E27FC236}">
                <a16:creationId xmlns:a16="http://schemas.microsoft.com/office/drawing/2014/main" id="{EAB036A6-8AEC-CDCE-36FE-BDC967F92353}"/>
              </a:ext>
            </a:extLst>
          </p:cNvPr>
          <p:cNvSpPr txBox="1"/>
          <p:nvPr/>
        </p:nvSpPr>
        <p:spPr>
          <a:xfrm>
            <a:off x="3343352" y="7436016"/>
            <a:ext cx="13778068" cy="2400657"/>
          </a:xfrm>
          <a:prstGeom prst="rect">
            <a:avLst/>
          </a:prstGeom>
        </p:spPr>
        <p:txBody>
          <a:bodyPr vert="horz" wrap="square" lIns="0" tIns="0" rIns="0" bIns="0" rtlCol="0">
            <a:spAutoFit/>
          </a:bodyPr>
          <a:lstStyle/>
          <a:p>
            <a:pPr algn="just"/>
            <a:r>
              <a:rPr lang="ru-RU" sz="3900" dirty="0">
                <a:solidFill>
                  <a:srgbClr val="273755"/>
                </a:solidFill>
                <a:ea typeface="Open Sans" panose="020B0606030504020204" pitchFamily="34" charset="0"/>
                <a:cs typeface="Helvetica" panose="020B0604020202020204" pitchFamily="34" charset="0"/>
              </a:rPr>
              <a:t>Она должна быть пластичной, эластичной, твердой и вязкой – сумма этих качеств обеспечивает хорошую сопротивляемость ножу и получаются отличные срезы из правильно подготовленной ткани.</a:t>
            </a:r>
          </a:p>
        </p:txBody>
      </p:sp>
      <p:pic>
        <p:nvPicPr>
          <p:cNvPr id="6" name="Picture 6" descr="Рисунок 21">
            <a:extLst>
              <a:ext uri="{FF2B5EF4-FFF2-40B4-BE49-F238E27FC236}">
                <a16:creationId xmlns:a16="http://schemas.microsoft.com/office/drawing/2014/main" id="{E7071FE6-A95C-24B7-B42E-5DBEECFB43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752" y="38462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7938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C2AD6A4C-9665-2AD0-BCB5-40DC5B52F4D5}"/>
              </a:ext>
            </a:extLst>
          </p:cNvPr>
          <p:cNvSpPr/>
          <p:nvPr/>
        </p:nvSpPr>
        <p:spPr>
          <a:xfrm>
            <a:off x="-19113" y="-15279"/>
            <a:ext cx="4883721" cy="10274300"/>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Прямоугольник 4">
            <a:extLst>
              <a:ext uri="{FF2B5EF4-FFF2-40B4-BE49-F238E27FC236}">
                <a16:creationId xmlns:a16="http://schemas.microsoft.com/office/drawing/2014/main" id="{00A01B87-12CF-960C-88CB-5D26E58B80EC}"/>
              </a:ext>
            </a:extLst>
          </p:cNvPr>
          <p:cNvSpPr/>
          <p:nvPr/>
        </p:nvSpPr>
        <p:spPr>
          <a:xfrm>
            <a:off x="329184" y="256033"/>
            <a:ext cx="13094210" cy="1939012"/>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object 3"/>
          <p:cNvSpPr txBox="1"/>
          <p:nvPr/>
        </p:nvSpPr>
        <p:spPr>
          <a:xfrm>
            <a:off x="909858" y="312044"/>
            <a:ext cx="12513536" cy="1661993"/>
          </a:xfrm>
          <a:prstGeom prst="rect">
            <a:avLst/>
          </a:prstGeom>
        </p:spPr>
        <p:txBody>
          <a:bodyPr vert="horz" wrap="square" lIns="0" tIns="0" rIns="0" bIns="0" rtlCol="0">
            <a:spAutoFit/>
          </a:bodyPr>
          <a:lstStyle/>
          <a:p>
            <a:pPr marL="0" marR="0">
              <a:spcBef>
                <a:spcPts val="0"/>
              </a:spcBef>
              <a:spcAft>
                <a:spcPts val="0"/>
              </a:spcAft>
            </a:pPr>
            <a:r>
              <a:rPr lang="ru-RU" sz="5400" dirty="0">
                <a:solidFill>
                  <a:schemeClr val="bg1"/>
                </a:solidFill>
                <a:latin typeface="+mj-lt"/>
              </a:rPr>
              <a:t>Проверка пригодности заливочной среды для </a:t>
            </a:r>
            <a:r>
              <a:rPr lang="ru-RU" sz="5400" dirty="0" err="1">
                <a:solidFill>
                  <a:schemeClr val="bg1"/>
                </a:solidFill>
                <a:latin typeface="+mj-lt"/>
              </a:rPr>
              <a:t>микротомии</a:t>
            </a:r>
            <a:endParaRPr lang="ru-RU" sz="5400" dirty="0">
              <a:solidFill>
                <a:schemeClr val="bg1"/>
              </a:solidFill>
              <a:latin typeface="+mj-lt"/>
              <a:cs typeface="Helvetica" panose="020B0604020202020204" pitchFamily="34" charset="0"/>
            </a:endParaRPr>
          </a:p>
        </p:txBody>
      </p:sp>
      <p:sp>
        <p:nvSpPr>
          <p:cNvPr id="4" name="object 4"/>
          <p:cNvSpPr txBox="1"/>
          <p:nvPr/>
        </p:nvSpPr>
        <p:spPr>
          <a:xfrm>
            <a:off x="5468112" y="2974446"/>
            <a:ext cx="11777360" cy="5484835"/>
          </a:xfrm>
          <a:prstGeom prst="rect">
            <a:avLst/>
          </a:prstGeom>
        </p:spPr>
        <p:txBody>
          <a:bodyPr vert="horz" wrap="square" lIns="0" tIns="0" rIns="0" bIns="0" rtlCol="0">
            <a:spAutoFit/>
          </a:bodyPr>
          <a:lstStyle/>
          <a:p>
            <a:pPr marL="457200" indent="-457200">
              <a:lnSpc>
                <a:spcPts val="3900"/>
              </a:lnSpc>
              <a:buFont typeface="Arial" panose="020B0604020202020204" pitchFamily="34" charset="0"/>
              <a:buChar char="•"/>
            </a:pPr>
            <a:r>
              <a:rPr lang="ru-RU" sz="3200" dirty="0">
                <a:solidFill>
                  <a:srgbClr val="273755"/>
                </a:solidFill>
                <a:ea typeface="Open Sans" panose="020B0606030504020204" pitchFamily="34" charset="0"/>
                <a:cs typeface="Helvetica" panose="020B0604020202020204" pitchFamily="34" charset="0"/>
              </a:rPr>
              <a:t>Проверить, </a:t>
            </a:r>
            <a:r>
              <a:rPr lang="ru-RU" sz="3200" dirty="0" smtClean="0">
                <a:solidFill>
                  <a:srgbClr val="273755"/>
                </a:solidFill>
                <a:ea typeface="Open Sans" panose="020B0606030504020204" pitchFamily="34" charset="0"/>
                <a:cs typeface="Helvetica" panose="020B0604020202020204" pitchFamily="34" charset="0"/>
              </a:rPr>
              <a:t>соответствует </a:t>
            </a:r>
            <a:r>
              <a:rPr lang="ru-RU" sz="3200" dirty="0">
                <a:solidFill>
                  <a:srgbClr val="273755"/>
                </a:solidFill>
                <a:ea typeface="Open Sans" panose="020B0606030504020204" pitchFamily="34" charset="0"/>
                <a:cs typeface="Helvetica" panose="020B0604020202020204" pitchFamily="34" charset="0"/>
              </a:rPr>
              <a:t>ли среда для </a:t>
            </a:r>
            <a:r>
              <a:rPr lang="ru-RU" sz="3200" dirty="0" smtClean="0">
                <a:solidFill>
                  <a:srgbClr val="273755"/>
                </a:solidFill>
                <a:ea typeface="Open Sans" panose="020B0606030504020204" pitchFamily="34" charset="0"/>
                <a:cs typeface="Helvetica" panose="020B0604020202020204" pitchFamily="34" charset="0"/>
              </a:rPr>
              <a:t>микротомии.</a:t>
            </a:r>
            <a:endParaRPr lang="ru-RU" sz="3200" dirty="0">
              <a:solidFill>
                <a:srgbClr val="273755"/>
              </a:solidFill>
              <a:ea typeface="Open Sans" panose="020B0606030504020204" pitchFamily="34" charset="0"/>
              <a:cs typeface="Helvetica" panose="020B0604020202020204" pitchFamily="34" charset="0"/>
            </a:endParaRPr>
          </a:p>
          <a:p>
            <a:pPr marL="457200" indent="-457200">
              <a:lnSpc>
                <a:spcPts val="3900"/>
              </a:lnSpc>
              <a:buFont typeface="Arial" panose="020B0604020202020204" pitchFamily="34" charset="0"/>
              <a:buChar char="•"/>
            </a:pPr>
            <a:r>
              <a:rPr lang="ru-RU" sz="3200" dirty="0">
                <a:solidFill>
                  <a:srgbClr val="273755"/>
                </a:solidFill>
                <a:ea typeface="Open Sans" panose="020B0606030504020204" pitchFamily="34" charset="0"/>
                <a:cs typeface="Helvetica" panose="020B0604020202020204" pitchFamily="34" charset="0"/>
              </a:rPr>
              <a:t>Расплавить среду при температуре выше точки плавления на 2-5</a:t>
            </a:r>
            <a:r>
              <a:rPr lang="ru-RU" sz="4400" baseline="30000" dirty="0">
                <a:solidFill>
                  <a:srgbClr val="002060"/>
                </a:solidFill>
              </a:rPr>
              <a:t>о</a:t>
            </a:r>
            <a:r>
              <a:rPr lang="ru-RU" sz="3200" dirty="0">
                <a:solidFill>
                  <a:srgbClr val="273755"/>
                </a:solidFill>
                <a:ea typeface="Open Sans" panose="020B0606030504020204" pitchFamily="34" charset="0"/>
                <a:cs typeface="Helvetica" panose="020B0604020202020204" pitchFamily="34" charset="0"/>
              </a:rPr>
              <a:t>С и хорошо перемешать ее перед заливкой.</a:t>
            </a:r>
          </a:p>
          <a:p>
            <a:pPr marL="457200" indent="-457200">
              <a:lnSpc>
                <a:spcPts val="3900"/>
              </a:lnSpc>
              <a:buFont typeface="Arial" panose="020B0604020202020204" pitchFamily="34" charset="0"/>
              <a:buChar char="•"/>
            </a:pPr>
            <a:r>
              <a:rPr lang="ru-RU" sz="3200" dirty="0">
                <a:solidFill>
                  <a:srgbClr val="273755"/>
                </a:solidFill>
                <a:ea typeface="Open Sans" panose="020B0606030504020204" pitchFamily="34" charset="0"/>
                <a:cs typeface="Helvetica" panose="020B0604020202020204" pitchFamily="34" charset="0"/>
              </a:rPr>
              <a:t>Попробовать залить пустой блок, без объекта, охладить его на морозильной плате или в морозилке примерно 30-60 </a:t>
            </a:r>
            <a:r>
              <a:rPr lang="ru-RU" sz="3200" dirty="0" smtClean="0">
                <a:solidFill>
                  <a:srgbClr val="273755"/>
                </a:solidFill>
                <a:ea typeface="Open Sans" panose="020B0606030504020204" pitchFamily="34" charset="0"/>
                <a:cs typeface="Helvetica" panose="020B0604020202020204" pitchFamily="34" charset="0"/>
              </a:rPr>
              <a:t>мин.</a:t>
            </a:r>
            <a:endParaRPr lang="ru-RU" sz="3200" dirty="0">
              <a:solidFill>
                <a:srgbClr val="273755"/>
              </a:solidFill>
              <a:ea typeface="Open Sans" panose="020B0606030504020204" pitchFamily="34" charset="0"/>
              <a:cs typeface="Helvetica" panose="020B0604020202020204" pitchFamily="34" charset="0"/>
            </a:endParaRPr>
          </a:p>
          <a:p>
            <a:pPr marL="457200" indent="-457200">
              <a:lnSpc>
                <a:spcPts val="3900"/>
              </a:lnSpc>
              <a:buFont typeface="Arial" panose="020B0604020202020204" pitchFamily="34" charset="0"/>
              <a:buChar char="•"/>
            </a:pPr>
            <a:r>
              <a:rPr lang="ru-RU" sz="3200" dirty="0">
                <a:solidFill>
                  <a:srgbClr val="273755"/>
                </a:solidFill>
                <a:ea typeface="Open Sans" panose="020B0606030504020204" pitchFamily="34" charset="0"/>
                <a:cs typeface="Helvetica" panose="020B0604020202020204" pitchFamily="34" charset="0"/>
              </a:rPr>
              <a:t>Попробовать получить ленту срезов толщиной 3-4 мкм длиной 15-20 срезов.</a:t>
            </a:r>
          </a:p>
          <a:p>
            <a:pPr marL="457200" indent="-457200">
              <a:lnSpc>
                <a:spcPts val="3900"/>
              </a:lnSpc>
              <a:buFont typeface="Arial" panose="020B0604020202020204" pitchFamily="34" charset="0"/>
              <a:buChar char="•"/>
            </a:pPr>
            <a:r>
              <a:rPr lang="ru-RU" sz="3200" dirty="0">
                <a:solidFill>
                  <a:srgbClr val="273755"/>
                </a:solidFill>
                <a:ea typeface="Open Sans" panose="020B0606030504020204" pitchFamily="34" charset="0"/>
                <a:cs typeface="Helvetica" panose="020B0604020202020204" pitchFamily="34" charset="0"/>
              </a:rPr>
              <a:t>Проверить способность срезов расправляться на поверхности воды и подобрать необходимую температуру опытным путем (минимум на 10</a:t>
            </a:r>
            <a:r>
              <a:rPr lang="ru-RU" sz="4400" baseline="30000" dirty="0">
                <a:solidFill>
                  <a:srgbClr val="002060"/>
                </a:solidFill>
              </a:rPr>
              <a:t>о</a:t>
            </a:r>
            <a:r>
              <a:rPr lang="ru-RU" sz="3200" dirty="0">
                <a:solidFill>
                  <a:srgbClr val="273755"/>
                </a:solidFill>
                <a:ea typeface="Open Sans" panose="020B0606030504020204" pitchFamily="34" charset="0"/>
                <a:cs typeface="Helvetica" panose="020B0604020202020204" pitchFamily="34" charset="0"/>
              </a:rPr>
              <a:t>С температура воды должна быть ниже нижнего предела плавления парафина.</a:t>
            </a:r>
          </a:p>
        </p:txBody>
      </p:sp>
      <p:sp>
        <p:nvSpPr>
          <p:cNvPr id="2" name="Прямоугольник 1">
            <a:extLst>
              <a:ext uri="{FF2B5EF4-FFF2-40B4-BE49-F238E27FC236}">
                <a16:creationId xmlns:a16="http://schemas.microsoft.com/office/drawing/2014/main" id="{1E6854A1-25AF-6837-A75A-4F981995C2C5}"/>
              </a:ext>
            </a:extLst>
          </p:cNvPr>
          <p:cNvSpPr/>
          <p:nvPr/>
        </p:nvSpPr>
        <p:spPr>
          <a:xfrm>
            <a:off x="9783187" y="2557313"/>
            <a:ext cx="3640207" cy="45719"/>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Picture 6" descr="Рисунок 21">
            <a:extLst>
              <a:ext uri="{FF2B5EF4-FFF2-40B4-BE49-F238E27FC236}">
                <a16:creationId xmlns:a16="http://schemas.microsoft.com/office/drawing/2014/main" id="{E85EA164-6101-BD23-1C19-07757EBB86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752" y="38462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14D48A84-B3FD-5195-097A-60B0E1C645E2}"/>
              </a:ext>
            </a:extLst>
          </p:cNvPr>
          <p:cNvSpPr txBox="1"/>
          <p:nvPr/>
        </p:nvSpPr>
        <p:spPr>
          <a:xfrm>
            <a:off x="5911596" y="8830695"/>
            <a:ext cx="12504420" cy="830997"/>
          </a:xfrm>
          <a:prstGeom prst="rect">
            <a:avLst/>
          </a:prstGeom>
          <a:noFill/>
        </p:spPr>
        <p:txBody>
          <a:bodyPr wrap="square">
            <a:spAutoFit/>
          </a:bodyPr>
          <a:lstStyle/>
          <a:p>
            <a:pPr marL="0" indent="0">
              <a:buNone/>
            </a:pPr>
            <a:r>
              <a:rPr lang="ru-RU" sz="2400" b="1" dirty="0">
                <a:solidFill>
                  <a:srgbClr val="002060"/>
                </a:solidFill>
              </a:rPr>
              <a:t>Должен использоваться исправный рабочий микротом и новое лезвие.</a:t>
            </a:r>
          </a:p>
          <a:p>
            <a:pPr marL="0" indent="0">
              <a:buNone/>
            </a:pPr>
            <a:r>
              <a:rPr lang="ru-RU" sz="2400" b="1" dirty="0">
                <a:solidFill>
                  <a:srgbClr val="002060"/>
                </a:solidFill>
              </a:rPr>
              <a:t>Если ленты получаются без затруднений – среда пригодна для заливки и </a:t>
            </a:r>
            <a:r>
              <a:rPr lang="ru-RU" sz="2400" b="1" dirty="0" err="1">
                <a:solidFill>
                  <a:srgbClr val="002060"/>
                </a:solidFill>
              </a:rPr>
              <a:t>микротомии</a:t>
            </a:r>
            <a:r>
              <a:rPr lang="en-US" sz="2400" b="1" dirty="0">
                <a:solidFill>
                  <a:srgbClr val="002060"/>
                </a:solidFill>
              </a:rPr>
              <a:t>.</a:t>
            </a:r>
            <a:endParaRPr lang="ru-RU" sz="2400" b="1" dirty="0">
              <a:solidFill>
                <a:srgbClr val="002060"/>
              </a:solidFill>
            </a:endParaRPr>
          </a:p>
        </p:txBody>
      </p:sp>
    </p:spTree>
    <p:extLst>
      <p:ext uri="{BB962C8B-B14F-4D97-AF65-F5344CB8AC3E}">
        <p14:creationId xmlns:p14="http://schemas.microsoft.com/office/powerpoint/2010/main" val="3197747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9FCFF"/>
        </a:solidFill>
        <a:effectLst/>
      </p:bgPr>
    </p:bg>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C2AD6A4C-9665-2AD0-BCB5-40DC5B52F4D5}"/>
              </a:ext>
            </a:extLst>
          </p:cNvPr>
          <p:cNvSpPr/>
          <p:nvPr/>
        </p:nvSpPr>
        <p:spPr>
          <a:xfrm>
            <a:off x="-19113" y="-15279"/>
            <a:ext cx="4883721" cy="10274300"/>
          </a:xfrm>
          <a:prstGeom prst="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Прямоугольник 4">
            <a:extLst>
              <a:ext uri="{FF2B5EF4-FFF2-40B4-BE49-F238E27FC236}">
                <a16:creationId xmlns:a16="http://schemas.microsoft.com/office/drawing/2014/main" id="{00A01B87-12CF-960C-88CB-5D26E58B80EC}"/>
              </a:ext>
            </a:extLst>
          </p:cNvPr>
          <p:cNvSpPr/>
          <p:nvPr/>
        </p:nvSpPr>
        <p:spPr>
          <a:xfrm>
            <a:off x="329184" y="256033"/>
            <a:ext cx="13094210" cy="1939012"/>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object 3"/>
          <p:cNvSpPr txBox="1"/>
          <p:nvPr/>
        </p:nvSpPr>
        <p:spPr>
          <a:xfrm>
            <a:off x="909858" y="312044"/>
            <a:ext cx="12513536" cy="1661993"/>
          </a:xfrm>
          <a:prstGeom prst="rect">
            <a:avLst/>
          </a:prstGeom>
        </p:spPr>
        <p:txBody>
          <a:bodyPr vert="horz" wrap="square" lIns="0" tIns="0" rIns="0" bIns="0" rtlCol="0">
            <a:spAutoFit/>
          </a:bodyPr>
          <a:lstStyle/>
          <a:p>
            <a:pPr marL="0" marR="0">
              <a:spcBef>
                <a:spcPts val="0"/>
              </a:spcBef>
              <a:spcAft>
                <a:spcPts val="0"/>
              </a:spcAft>
            </a:pPr>
            <a:r>
              <a:rPr lang="ru-RU" sz="5400" dirty="0">
                <a:solidFill>
                  <a:schemeClr val="bg1"/>
                </a:solidFill>
                <a:latin typeface="+mj-lt"/>
              </a:rPr>
              <a:t>Проверка пригодности заливочной среды для </a:t>
            </a:r>
            <a:r>
              <a:rPr lang="ru-RU" sz="5400" dirty="0" err="1">
                <a:solidFill>
                  <a:schemeClr val="bg1"/>
                </a:solidFill>
                <a:latin typeface="+mj-lt"/>
              </a:rPr>
              <a:t>микротомии</a:t>
            </a:r>
            <a:endParaRPr lang="ru-RU" sz="5400" dirty="0">
              <a:solidFill>
                <a:schemeClr val="bg1"/>
              </a:solidFill>
              <a:latin typeface="+mj-lt"/>
              <a:cs typeface="Helvetica" panose="020B0604020202020204" pitchFamily="34" charset="0"/>
            </a:endParaRPr>
          </a:p>
        </p:txBody>
      </p:sp>
      <p:sp>
        <p:nvSpPr>
          <p:cNvPr id="4" name="object 4"/>
          <p:cNvSpPr txBox="1"/>
          <p:nvPr/>
        </p:nvSpPr>
        <p:spPr>
          <a:xfrm>
            <a:off x="5468112" y="3624658"/>
            <a:ext cx="11777360" cy="2984150"/>
          </a:xfrm>
          <a:prstGeom prst="rect">
            <a:avLst/>
          </a:prstGeom>
        </p:spPr>
        <p:txBody>
          <a:bodyPr vert="horz" wrap="square" lIns="0" tIns="0" rIns="0" bIns="0" rtlCol="0">
            <a:spAutoFit/>
          </a:bodyPr>
          <a:lstStyle/>
          <a:p>
            <a:pPr marL="457200" indent="-457200">
              <a:lnSpc>
                <a:spcPts val="3900"/>
              </a:lnSpc>
              <a:buFont typeface="Arial" panose="020B0604020202020204" pitchFamily="34" charset="0"/>
              <a:buChar char="•"/>
            </a:pPr>
            <a:r>
              <a:rPr lang="ru-RU" sz="3200" dirty="0">
                <a:solidFill>
                  <a:srgbClr val="273755"/>
                </a:solidFill>
                <a:ea typeface="Open Sans" panose="020B0606030504020204" pitchFamily="34" charset="0"/>
                <a:cs typeface="Helvetica" panose="020B0604020202020204" pitchFamily="34" charset="0"/>
              </a:rPr>
              <a:t>Повторить последовательность, описанную на предыдущем слайде с несколькими разными </a:t>
            </a:r>
            <a:r>
              <a:rPr lang="ru-RU" sz="3200" dirty="0" smtClean="0">
                <a:solidFill>
                  <a:srgbClr val="273755"/>
                </a:solidFill>
                <a:ea typeface="Open Sans" panose="020B0606030504020204" pitchFamily="34" charset="0"/>
                <a:cs typeface="Helvetica" panose="020B0604020202020204" pitchFamily="34" charset="0"/>
              </a:rPr>
              <a:t>объектами, залитыми в среду.</a:t>
            </a:r>
            <a:endParaRPr lang="en-US" sz="3200" dirty="0">
              <a:solidFill>
                <a:srgbClr val="273755"/>
              </a:solidFill>
              <a:ea typeface="Open Sans" panose="020B0606030504020204" pitchFamily="34" charset="0"/>
              <a:cs typeface="Helvetica" panose="020B0604020202020204" pitchFamily="34" charset="0"/>
            </a:endParaRPr>
          </a:p>
          <a:p>
            <a:pPr>
              <a:lnSpc>
                <a:spcPts val="3900"/>
              </a:lnSpc>
            </a:pPr>
            <a:endParaRPr lang="ru-RU" sz="3200" dirty="0">
              <a:solidFill>
                <a:srgbClr val="273755"/>
              </a:solidFill>
              <a:ea typeface="Open Sans" panose="020B0606030504020204" pitchFamily="34" charset="0"/>
              <a:cs typeface="Helvetica" panose="020B0604020202020204" pitchFamily="34" charset="0"/>
            </a:endParaRPr>
          </a:p>
          <a:p>
            <a:pPr marL="457200" indent="-457200">
              <a:lnSpc>
                <a:spcPts val="3900"/>
              </a:lnSpc>
              <a:buFont typeface="Arial" panose="020B0604020202020204" pitchFamily="34" charset="0"/>
              <a:buChar char="•"/>
            </a:pPr>
            <a:r>
              <a:rPr lang="ru-RU" sz="3200" dirty="0">
                <a:solidFill>
                  <a:srgbClr val="273755"/>
                </a:solidFill>
                <a:ea typeface="Open Sans" panose="020B0606030504020204" pitchFamily="34" charset="0"/>
                <a:cs typeface="Helvetica" panose="020B0604020202020204" pitchFamily="34" charset="0"/>
              </a:rPr>
              <a:t>Важно помнить, что в этом случает тестируется не заливочная среда сама по себе, а способность ее удерживать объект. При этом за качество подготовки объекта несет пользователь.</a:t>
            </a:r>
          </a:p>
        </p:txBody>
      </p:sp>
      <p:sp>
        <p:nvSpPr>
          <p:cNvPr id="2" name="Прямоугольник 1">
            <a:extLst>
              <a:ext uri="{FF2B5EF4-FFF2-40B4-BE49-F238E27FC236}">
                <a16:creationId xmlns:a16="http://schemas.microsoft.com/office/drawing/2014/main" id="{1E6854A1-25AF-6837-A75A-4F981995C2C5}"/>
              </a:ext>
            </a:extLst>
          </p:cNvPr>
          <p:cNvSpPr/>
          <p:nvPr/>
        </p:nvSpPr>
        <p:spPr>
          <a:xfrm>
            <a:off x="9783187" y="2557313"/>
            <a:ext cx="3640207" cy="45719"/>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Picture 6" descr="Рисунок 21">
            <a:extLst>
              <a:ext uri="{FF2B5EF4-FFF2-40B4-BE49-F238E27FC236}">
                <a16:creationId xmlns:a16="http://schemas.microsoft.com/office/drawing/2014/main" id="{E85EA164-6101-BD23-1C19-07757EBB86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752" y="384622"/>
            <a:ext cx="1864595" cy="61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14D48A84-B3FD-5195-097A-60B0E1C645E2}"/>
              </a:ext>
            </a:extLst>
          </p:cNvPr>
          <p:cNvSpPr txBox="1"/>
          <p:nvPr/>
        </p:nvSpPr>
        <p:spPr>
          <a:xfrm>
            <a:off x="5783580" y="7438256"/>
            <a:ext cx="12504420" cy="1200329"/>
          </a:xfrm>
          <a:prstGeom prst="rect">
            <a:avLst/>
          </a:prstGeom>
          <a:noFill/>
        </p:spPr>
        <p:txBody>
          <a:bodyPr wrap="square">
            <a:spAutoFit/>
          </a:bodyPr>
          <a:lstStyle/>
          <a:p>
            <a:pPr marL="0" indent="0">
              <a:buNone/>
            </a:pPr>
            <a:r>
              <a:rPr lang="ru-RU" sz="2400" b="1" dirty="0">
                <a:solidFill>
                  <a:srgbClr val="002060"/>
                </a:solidFill>
              </a:rPr>
              <a:t>Должен использоваться исправный рабочий микротом и новое лезвие.</a:t>
            </a:r>
          </a:p>
          <a:p>
            <a:pPr marL="0" indent="0">
              <a:buNone/>
            </a:pPr>
            <a:r>
              <a:rPr lang="ru-RU" sz="2400" b="1" dirty="0">
                <a:solidFill>
                  <a:srgbClr val="002060"/>
                </a:solidFill>
              </a:rPr>
              <a:t>Если ленты получаются без затруднений – среда пригодна для заливки  и </a:t>
            </a:r>
            <a:r>
              <a:rPr lang="ru-RU" sz="2400" b="1" dirty="0" err="1">
                <a:solidFill>
                  <a:srgbClr val="002060"/>
                </a:solidFill>
              </a:rPr>
              <a:t>микротомии</a:t>
            </a:r>
            <a:r>
              <a:rPr lang="ru-RU" sz="2400" b="1" dirty="0">
                <a:solidFill>
                  <a:srgbClr val="002060"/>
                </a:solidFill>
              </a:rPr>
              <a:t> после конкретной проводки объектов.</a:t>
            </a:r>
          </a:p>
        </p:txBody>
      </p:sp>
    </p:spTree>
    <p:extLst>
      <p:ext uri="{BB962C8B-B14F-4D97-AF65-F5344CB8AC3E}">
        <p14:creationId xmlns:p14="http://schemas.microsoft.com/office/powerpoint/2010/main" val="4043724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 xmlns:asvg="http://schemas.microsoft.com/office/drawing/2016/SVG/main" r:embed="rId4"/>
              </a:ext>
            </a:extLst>
          </a:blip>
          <a:srcRect/>
          <a:stretch>
            <a:fillRect t="-1000" b="-1000"/>
          </a:stretch>
        </a:blipFill>
        <a:effectLst/>
      </p:bgPr>
    </p:bg>
    <p:spTree>
      <p:nvGrpSpPr>
        <p:cNvPr id="1" name=""/>
        <p:cNvGrpSpPr/>
        <p:nvPr/>
      </p:nvGrpSpPr>
      <p:grpSpPr>
        <a:xfrm>
          <a:off x="0" y="0"/>
          <a:ext cx="0" cy="0"/>
          <a:chOff x="0" y="0"/>
          <a:chExt cx="0" cy="0"/>
        </a:xfrm>
      </p:grpSpPr>
      <p:sp>
        <p:nvSpPr>
          <p:cNvPr id="3" name="object 3"/>
          <p:cNvSpPr txBox="1"/>
          <p:nvPr/>
        </p:nvSpPr>
        <p:spPr>
          <a:xfrm>
            <a:off x="1028700" y="622993"/>
            <a:ext cx="12120372" cy="846450"/>
          </a:xfrm>
          <a:prstGeom prst="rect">
            <a:avLst/>
          </a:prstGeom>
        </p:spPr>
        <p:txBody>
          <a:bodyPr vert="horz" wrap="square" lIns="0" tIns="0" rIns="0" bIns="0" rtlCol="0">
            <a:spAutoFit/>
          </a:bodyPr>
          <a:lstStyle/>
          <a:p>
            <a:pPr marL="0" marR="0">
              <a:lnSpc>
                <a:spcPts val="6860"/>
              </a:lnSpc>
              <a:spcBef>
                <a:spcPts val="0"/>
              </a:spcBef>
              <a:spcAft>
                <a:spcPts val="0"/>
              </a:spcAft>
            </a:pPr>
            <a:r>
              <a:rPr lang="ru-RU" sz="5400" spc="18" dirty="0">
                <a:solidFill>
                  <a:srgbClr val="273755"/>
                </a:solidFill>
                <a:latin typeface="+mj-lt"/>
                <a:cs typeface="Helvetica" panose="020B0604020202020204" pitchFamily="34" charset="0"/>
              </a:rPr>
              <a:t>Поиск причин неудачной </a:t>
            </a:r>
            <a:r>
              <a:rPr lang="ru-RU" sz="5400" spc="18" dirty="0" err="1">
                <a:solidFill>
                  <a:srgbClr val="273755"/>
                </a:solidFill>
                <a:latin typeface="+mj-lt"/>
                <a:cs typeface="Helvetica" panose="020B0604020202020204" pitchFamily="34" charset="0"/>
              </a:rPr>
              <a:t>микротомии</a:t>
            </a:r>
            <a:endParaRPr sz="5400" spc="19" dirty="0">
              <a:solidFill>
                <a:srgbClr val="273755"/>
              </a:solidFill>
              <a:latin typeface="+mj-lt"/>
              <a:cs typeface="Helvetica" panose="020B0604020202020204" pitchFamily="34" charset="0"/>
            </a:endParaRPr>
          </a:p>
        </p:txBody>
      </p:sp>
      <p:sp>
        <p:nvSpPr>
          <p:cNvPr id="6" name="object 6"/>
          <p:cNvSpPr txBox="1"/>
          <p:nvPr/>
        </p:nvSpPr>
        <p:spPr>
          <a:xfrm>
            <a:off x="1028700" y="3324879"/>
            <a:ext cx="14414500" cy="7017306"/>
          </a:xfrm>
          <a:prstGeom prst="rect">
            <a:avLst/>
          </a:prstGeom>
        </p:spPr>
        <p:txBody>
          <a:bodyPr vert="horz" wrap="square" lIns="0" tIns="0" rIns="0" bIns="0" rtlCol="0">
            <a:spAutoFit/>
          </a:bodyPr>
          <a:lstStyle/>
          <a:p>
            <a:r>
              <a:rPr lang="ru-RU" sz="3200" dirty="0">
                <a:solidFill>
                  <a:srgbClr val="273755"/>
                </a:solidFill>
                <a:ea typeface="Open Sans" panose="020B0606030504020204" pitchFamily="34" charset="0"/>
                <a:cs typeface="Helvetica" panose="020B0604020202020204" pitchFamily="34" charset="0"/>
              </a:rPr>
              <a:t>Для определения </a:t>
            </a:r>
            <a:r>
              <a:rPr lang="ru-RU" sz="3200" dirty="0" smtClean="0">
                <a:solidFill>
                  <a:srgbClr val="273755"/>
                </a:solidFill>
                <a:ea typeface="Open Sans" panose="020B0606030504020204" pitchFamily="34" charset="0"/>
                <a:cs typeface="Helvetica" panose="020B0604020202020204" pitchFamily="34" charset="0"/>
              </a:rPr>
              <a:t>материала на пригодность </a:t>
            </a:r>
            <a:r>
              <a:rPr lang="ru-RU" sz="3200" dirty="0">
                <a:solidFill>
                  <a:srgbClr val="273755"/>
                </a:solidFill>
                <a:ea typeface="Open Sans" panose="020B0606030504020204" pitchFamily="34" charset="0"/>
                <a:cs typeface="Helvetica" panose="020B0604020202020204" pitchFamily="34" charset="0"/>
              </a:rPr>
              <a:t>для микротомии </a:t>
            </a:r>
            <a:r>
              <a:rPr lang="ru-RU" sz="3200" dirty="0" smtClean="0">
                <a:solidFill>
                  <a:srgbClr val="273755"/>
                </a:solidFill>
                <a:ea typeface="Open Sans" panose="020B0606030504020204" pitchFamily="34" charset="0"/>
                <a:cs typeface="Helvetica" panose="020B0604020202020204" pitchFamily="34" charset="0"/>
              </a:rPr>
              <a:t>понадобится </a:t>
            </a:r>
            <a:r>
              <a:rPr lang="ru-RU" sz="3200" dirty="0">
                <a:solidFill>
                  <a:srgbClr val="273755"/>
                </a:solidFill>
                <a:ea typeface="Open Sans" panose="020B0606030504020204" pitchFamily="34" charset="0"/>
                <a:cs typeface="Helvetica" panose="020B0604020202020204" pitchFamily="34" charset="0"/>
              </a:rPr>
              <a:t>знание следующих моментов:</a:t>
            </a:r>
            <a:endParaRPr lang="en-US" sz="3200" dirty="0">
              <a:solidFill>
                <a:srgbClr val="273755"/>
              </a:solidFill>
              <a:ea typeface="Open Sans" panose="020B0606030504020204" pitchFamily="34" charset="0"/>
              <a:cs typeface="Helvetica" panose="020B0604020202020204" pitchFamily="34" charset="0"/>
            </a:endParaRPr>
          </a:p>
          <a:p>
            <a:endParaRPr lang="ru-RU" sz="2800" dirty="0">
              <a:solidFill>
                <a:srgbClr val="273755"/>
              </a:solidFill>
              <a:ea typeface="Open Sans" panose="020B0606030504020204" pitchFamily="34" charset="0"/>
              <a:cs typeface="Helvetica" panose="020B0604020202020204" pitchFamily="34" charset="0"/>
            </a:endParaRPr>
          </a:p>
          <a:p>
            <a:pPr marL="457200" indent="-457200">
              <a:buFont typeface="Arial" panose="020B0604020202020204" pitchFamily="34" charset="0"/>
              <a:buChar char="•"/>
            </a:pPr>
            <a:r>
              <a:rPr lang="ru-RU" sz="2800" dirty="0" smtClean="0">
                <a:solidFill>
                  <a:srgbClr val="273755"/>
                </a:solidFill>
                <a:ea typeface="Open Sans" panose="020B0606030504020204" pitchFamily="34" charset="0"/>
                <a:cs typeface="Helvetica" panose="020B0604020202020204" pitchFamily="34" charset="0"/>
              </a:rPr>
              <a:t>Знания об использованном фиксаторе </a:t>
            </a:r>
            <a:r>
              <a:rPr lang="ru-RU" sz="2800" dirty="0">
                <a:solidFill>
                  <a:srgbClr val="273755"/>
                </a:solidFill>
                <a:ea typeface="Open Sans" panose="020B0606030504020204" pitchFamily="34" charset="0"/>
                <a:cs typeface="Helvetica" panose="020B0604020202020204" pitchFamily="34" charset="0"/>
              </a:rPr>
              <a:t>(в хир. блоке и в лаборатории)</a:t>
            </a:r>
          </a:p>
          <a:p>
            <a:pPr marL="457200" indent="-457200">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Соотношение объемов фиксатор/ткань</a:t>
            </a:r>
          </a:p>
          <a:p>
            <a:pPr marL="457200" indent="-457200">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Время фиксации материала с момента вырезки и помещения его в кассету.</a:t>
            </a:r>
          </a:p>
          <a:p>
            <a:pPr marL="457200" indent="-457200">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Количество смен фиксатора.</a:t>
            </a:r>
          </a:p>
          <a:p>
            <a:pPr marL="457200" indent="-457200">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Температура фиксации.</a:t>
            </a:r>
          </a:p>
          <a:p>
            <a:pPr marL="457200" indent="-457200">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Толщина вырезанных объектов (в мм).</a:t>
            </a:r>
          </a:p>
          <a:p>
            <a:pPr marL="457200" indent="-457200">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Промывка в проточной воде перед проводкой (да/нет), если да - сколько времени.</a:t>
            </a:r>
          </a:p>
          <a:p>
            <a:pPr marL="457200" indent="-457200">
              <a:buFont typeface="Arial" panose="020B0604020202020204" pitchFamily="34" charset="0"/>
              <a:buChar char="•"/>
            </a:pPr>
            <a:r>
              <a:rPr lang="ru-RU" sz="2800" dirty="0">
                <a:solidFill>
                  <a:srgbClr val="273755"/>
                </a:solidFill>
                <a:ea typeface="Open Sans" panose="020B0606030504020204" pitchFamily="34" charset="0"/>
                <a:cs typeface="Helvetica" panose="020B0604020202020204" pitchFamily="34" charset="0"/>
              </a:rPr>
              <a:t>Поэтапный протокол проводки, включая время на каждом этапе, температуру, использование перемешивания, вакуума и давления, график смены реагентов.</a:t>
            </a:r>
          </a:p>
          <a:p>
            <a:pPr marL="457200" indent="-457200">
              <a:buFont typeface="Arial" panose="020B0604020202020204" pitchFamily="34" charset="0"/>
              <a:buChar char="•"/>
            </a:pPr>
            <a:endParaRPr lang="ru-RU" sz="2400" dirty="0">
              <a:solidFill>
                <a:srgbClr val="273755"/>
              </a:solidFill>
              <a:ea typeface="Open Sans" panose="020B0606030504020204" pitchFamily="34" charset="0"/>
              <a:cs typeface="Helvetica" panose="020B0604020202020204" pitchFamily="34" charset="0"/>
            </a:endParaRPr>
          </a:p>
          <a:p>
            <a:r>
              <a:rPr lang="ru-RU" sz="3200" dirty="0">
                <a:solidFill>
                  <a:srgbClr val="273755"/>
                </a:solidFill>
                <a:ea typeface="Open Sans" panose="020B0606030504020204" pitchFamily="34" charset="0"/>
                <a:cs typeface="Helvetica" panose="020B0604020202020204" pitchFamily="34" charset="0"/>
              </a:rPr>
              <a:t>Проанализировав эти моменты можно попробовать определить причину неудачи в проводке. </a:t>
            </a:r>
          </a:p>
          <a:p>
            <a:pPr marL="457200" indent="-457200">
              <a:buFont typeface="Arial" panose="020B0604020202020204" pitchFamily="34" charset="0"/>
              <a:buChar char="•"/>
            </a:pPr>
            <a:endParaRPr lang="ru-RU" sz="2400" dirty="0">
              <a:solidFill>
                <a:srgbClr val="273755"/>
              </a:solidFill>
              <a:ea typeface="Open Sans" panose="020B0606030504020204" pitchFamily="34" charset="0"/>
              <a:cs typeface="Helvetica" panose="020B0604020202020204" pitchFamily="34" charset="0"/>
            </a:endParaRPr>
          </a:p>
        </p:txBody>
      </p:sp>
      <p:sp>
        <p:nvSpPr>
          <p:cNvPr id="8" name="Прямоугольник 7">
            <a:extLst>
              <a:ext uri="{FF2B5EF4-FFF2-40B4-BE49-F238E27FC236}">
                <a16:creationId xmlns:a16="http://schemas.microsoft.com/office/drawing/2014/main" id="{4421EDE0-397A-419B-F16B-D8B05C3A3D86}"/>
              </a:ext>
            </a:extLst>
          </p:cNvPr>
          <p:cNvSpPr/>
          <p:nvPr/>
        </p:nvSpPr>
        <p:spPr>
          <a:xfrm>
            <a:off x="15727720" y="-67886"/>
            <a:ext cx="2642692" cy="10410071"/>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AE6B75E1-4770-6850-B5AA-4F46777EDA8B}"/>
              </a:ext>
            </a:extLst>
          </p:cNvPr>
          <p:cNvSpPr/>
          <p:nvPr/>
        </p:nvSpPr>
        <p:spPr>
          <a:xfrm>
            <a:off x="1028700" y="1684166"/>
            <a:ext cx="2642692" cy="72008"/>
          </a:xfrm>
          <a:prstGeom prst="rect">
            <a:avLst/>
          </a:prstGeom>
          <a:solidFill>
            <a:srgbClr val="18B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8D308FFD-2C30-BBE7-BEAC-595E5B76B1FA}"/>
              </a:ext>
            </a:extLst>
          </p:cNvPr>
          <p:cNvSpPr txBox="1"/>
          <p:nvPr/>
        </p:nvSpPr>
        <p:spPr>
          <a:xfrm>
            <a:off x="1028700" y="2183992"/>
            <a:ext cx="126619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1" i="0" u="none" strike="noStrike" cap="none" normalizeH="0" baseline="0" dirty="0">
                <a:ln>
                  <a:noFill/>
                </a:ln>
                <a:solidFill>
                  <a:srgbClr val="002060"/>
                </a:solidFill>
                <a:effectLst/>
              </a:rPr>
              <a:t>Во всех остальных случаях причина кроется в самой проводке и/или фиксации блоков и она не связана с качеством парафина. Весь вопрос в </a:t>
            </a:r>
            <a:r>
              <a:rPr kumimoji="0" lang="ru-RU" altLang="ru-RU" sz="2400" b="1" i="0" u="none" strike="noStrike" cap="none" normalizeH="0" baseline="0" dirty="0" smtClean="0">
                <a:ln>
                  <a:noFill/>
                </a:ln>
                <a:solidFill>
                  <a:srgbClr val="002060"/>
                </a:solidFill>
                <a:effectLst/>
              </a:rPr>
              <a:t>качестве обработки </a:t>
            </a:r>
            <a:r>
              <a:rPr kumimoji="0" lang="ru-RU" altLang="ru-RU" sz="2400" b="1" i="0" u="none" strike="noStrike" cap="none" normalizeH="0" baseline="0" dirty="0">
                <a:ln>
                  <a:noFill/>
                </a:ln>
                <a:solidFill>
                  <a:srgbClr val="002060"/>
                </a:solidFill>
                <a:effectLst/>
              </a:rPr>
              <a:t>залитого материала.</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4453</TotalTime>
  <Words>2390</Words>
  <Application>Microsoft Office PowerPoint</Application>
  <PresentationFormat>Произвольный</PresentationFormat>
  <Paragraphs>184</Paragraphs>
  <Slides>33</Slides>
  <Notes>11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33</vt:i4>
      </vt:variant>
    </vt:vector>
  </HeadingPairs>
  <TitlesOfParts>
    <vt:vector size="43" baseType="lpstr">
      <vt:lpstr>Arial</vt:lpstr>
      <vt:lpstr>Calibri</vt:lpstr>
      <vt:lpstr>GOIFHK+Veleka-Italic</vt:lpstr>
      <vt:lpstr>Helvetica</vt:lpstr>
      <vt:lpstr>MTNDWI+Montserrat SemiBold</vt:lpstr>
      <vt:lpstr>Open Sans</vt:lpstr>
      <vt:lpstr>Open Sans Semibold</vt:lpstr>
      <vt:lpstr>Sitka Display</vt:lpstr>
      <vt:lpstr>Wingdings</vt:lpstr>
      <vt:lpstr>Theme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Максим</dc:creator>
  <cp:lastModifiedBy>Максим</cp:lastModifiedBy>
  <cp:revision>12</cp:revision>
  <dcterms:modified xsi:type="dcterms:W3CDTF">2023-12-17T14:46:43Z</dcterms:modified>
</cp:coreProperties>
</file>